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59" r:id="rId5"/>
    <p:sldId id="261" r:id="rId6"/>
    <p:sldId id="263" r:id="rId7"/>
    <p:sldId id="266" r:id="rId8"/>
    <p:sldId id="264" r:id="rId9"/>
    <p:sldId id="262" r:id="rId10"/>
    <p:sldId id="268" r:id="rId11"/>
    <p:sldId id="267" r:id="rId12"/>
    <p:sldId id="269" r:id="rId13"/>
    <p:sldId id="270" r:id="rId14"/>
    <p:sldId id="271" r:id="rId15"/>
    <p:sldId id="272" r:id="rId16"/>
    <p:sldId id="273" r:id="rId17"/>
    <p:sldId id="274" r:id="rId18"/>
    <p:sldId id="275" r:id="rId19"/>
    <p:sldId id="281" r:id="rId20"/>
    <p:sldId id="276" r:id="rId21"/>
    <p:sldId id="277" r:id="rId22"/>
    <p:sldId id="278" r:id="rId23"/>
    <p:sldId id="279" r:id="rId24"/>
    <p:sldId id="282" r:id="rId25"/>
    <p:sldId id="287" r:id="rId26"/>
    <p:sldId id="288" r:id="rId27"/>
    <p:sldId id="289" r:id="rId28"/>
    <p:sldId id="290" r:id="rId29"/>
    <p:sldId id="28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1432B32-290B-4748-8414-DE457A0DA427}">
          <p14:sldIdLst>
            <p14:sldId id="256"/>
            <p14:sldId id="258"/>
            <p14:sldId id="260"/>
            <p14:sldId id="259"/>
            <p14:sldId id="261"/>
            <p14:sldId id="263"/>
            <p14:sldId id="266"/>
            <p14:sldId id="264"/>
            <p14:sldId id="262"/>
            <p14:sldId id="268"/>
            <p14:sldId id="267"/>
            <p14:sldId id="269"/>
            <p14:sldId id="270"/>
            <p14:sldId id="271"/>
            <p14:sldId id="272"/>
            <p14:sldId id="273"/>
            <p14:sldId id="274"/>
            <p14:sldId id="275"/>
            <p14:sldId id="281"/>
            <p14:sldId id="276"/>
            <p14:sldId id="277"/>
            <p14:sldId id="278"/>
            <p14:sldId id="279"/>
            <p14:sldId id="282"/>
            <p14:sldId id="287"/>
            <p14:sldId id="288"/>
            <p14:sldId id="289"/>
            <p14:sldId id="290"/>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MS%20DA\Research\Project%20TinyML\final%20data\Result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Model Performance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'Final Results for base model'!$B$1</c:f>
              <c:strCache>
                <c:ptCount val="1"/>
                <c:pt idx="0">
                  <c:v>SBP MAE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'Final Results for base model'!$A$2:$A$16</c:f>
              <c:strCache>
                <c:ptCount val="7"/>
                <c:pt idx="0">
                  <c:v>Attentive BPNetl - Batch Size 8</c:v>
                </c:pt>
                <c:pt idx="1">
                  <c:v>Attentive BPNet - Batch Size 4</c:v>
                </c:pt>
                <c:pt idx="2">
                  <c:v>Attentive BPNet - Wide and Deep batch 4</c:v>
                </c:pt>
                <c:pt idx="3">
                  <c:v>TransfoRhythm</c:v>
                </c:pt>
                <c:pt idx="4">
                  <c:v>Feature Engineering - Separate Models - iteration 2</c:v>
                </c:pt>
                <c:pt idx="5">
                  <c:v>Residual Enhaced Convolutional Network</c:v>
                </c:pt>
                <c:pt idx="6">
                  <c:v>Residual Enhaced Convolutional Network - deeper network</c:v>
                </c:pt>
              </c:strCache>
              <c:extLst/>
            </c:strRef>
          </c:cat>
          <c:val>
            <c:numRef>
              <c:f>'Final Results for base model'!$B$2:$B$16</c:f>
              <c:numCache>
                <c:formatCode>0.00</c:formatCode>
                <c:ptCount val="7"/>
                <c:pt idx="0">
                  <c:v>7.77</c:v>
                </c:pt>
                <c:pt idx="1">
                  <c:v>7.55</c:v>
                </c:pt>
                <c:pt idx="2">
                  <c:v>14.1</c:v>
                </c:pt>
                <c:pt idx="3">
                  <c:v>9.39</c:v>
                </c:pt>
                <c:pt idx="4">
                  <c:v>10.16</c:v>
                </c:pt>
                <c:pt idx="5">
                  <c:v>6.36</c:v>
                </c:pt>
                <c:pt idx="6">
                  <c:v>12.73</c:v>
                </c:pt>
              </c:numCache>
              <c:extLst/>
            </c:numRef>
          </c:val>
          <c:extLst>
            <c:ext xmlns:c16="http://schemas.microsoft.com/office/drawing/2014/chart" uri="{C3380CC4-5D6E-409C-BE32-E72D297353CC}">
              <c16:uniqueId val="{00000000-EC79-4564-A210-38D7C14DD2E1}"/>
            </c:ext>
          </c:extLst>
        </c:ser>
        <c:ser>
          <c:idx val="1"/>
          <c:order val="1"/>
          <c:tx>
            <c:strRef>
              <c:f>'Final Results for base model'!$G$1</c:f>
              <c:strCache>
                <c:ptCount val="1"/>
                <c:pt idx="0">
                  <c:v>DBP MAE</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'Final Results for base model'!$A$2:$A$16</c:f>
              <c:strCache>
                <c:ptCount val="7"/>
                <c:pt idx="0">
                  <c:v>Attentive BPNetl - Batch Size 8</c:v>
                </c:pt>
                <c:pt idx="1">
                  <c:v>Attentive BPNet - Batch Size 4</c:v>
                </c:pt>
                <c:pt idx="2">
                  <c:v>Attentive BPNet - Wide and Deep batch 4</c:v>
                </c:pt>
                <c:pt idx="3">
                  <c:v>TransfoRhythm</c:v>
                </c:pt>
                <c:pt idx="4">
                  <c:v>Feature Engineering - Separate Models - iteration 2</c:v>
                </c:pt>
                <c:pt idx="5">
                  <c:v>Residual Enhaced Convolutional Network</c:v>
                </c:pt>
                <c:pt idx="6">
                  <c:v>Residual Enhaced Convolutional Network - deeper network</c:v>
                </c:pt>
              </c:strCache>
              <c:extLst/>
            </c:strRef>
          </c:cat>
          <c:val>
            <c:numRef>
              <c:f>'Final Results for base model'!$G$2:$G$16</c:f>
              <c:numCache>
                <c:formatCode>0.00</c:formatCode>
                <c:ptCount val="7"/>
                <c:pt idx="0">
                  <c:v>6.67</c:v>
                </c:pt>
                <c:pt idx="1">
                  <c:v>7.88</c:v>
                </c:pt>
                <c:pt idx="2">
                  <c:v>13.1</c:v>
                </c:pt>
                <c:pt idx="3">
                  <c:v>9.4600000000000009</c:v>
                </c:pt>
                <c:pt idx="4">
                  <c:v>11.05</c:v>
                </c:pt>
                <c:pt idx="5">
                  <c:v>8.35</c:v>
                </c:pt>
                <c:pt idx="6">
                  <c:v>13.07</c:v>
                </c:pt>
              </c:numCache>
              <c:extLst/>
            </c:numRef>
          </c:val>
          <c:extLst>
            <c:ext xmlns:c16="http://schemas.microsoft.com/office/drawing/2014/chart" uri="{C3380CC4-5D6E-409C-BE32-E72D297353CC}">
              <c16:uniqueId val="{00000001-EC79-4564-A210-38D7C14DD2E1}"/>
            </c:ext>
          </c:extLst>
        </c:ser>
        <c:ser>
          <c:idx val="2"/>
          <c:order val="2"/>
          <c:tx>
            <c:strRef>
              <c:f>'Final Results for base model'!$L$1</c:f>
              <c:strCache>
                <c:ptCount val="1"/>
                <c:pt idx="0">
                  <c:v>MBP MAE</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'Final Results for base model'!$A$2:$A$16</c:f>
              <c:strCache>
                <c:ptCount val="7"/>
                <c:pt idx="0">
                  <c:v>Attentive BPNetl - Batch Size 8</c:v>
                </c:pt>
                <c:pt idx="1">
                  <c:v>Attentive BPNet - Batch Size 4</c:v>
                </c:pt>
                <c:pt idx="2">
                  <c:v>Attentive BPNet - Wide and Deep batch 4</c:v>
                </c:pt>
                <c:pt idx="3">
                  <c:v>TransfoRhythm</c:v>
                </c:pt>
                <c:pt idx="4">
                  <c:v>Feature Engineering - Separate Models - iteration 2</c:v>
                </c:pt>
                <c:pt idx="5">
                  <c:v>Residual Enhaced Convolutional Network</c:v>
                </c:pt>
                <c:pt idx="6">
                  <c:v>Residual Enhaced Convolutional Network - deeper network</c:v>
                </c:pt>
              </c:strCache>
              <c:extLst/>
            </c:strRef>
          </c:cat>
          <c:val>
            <c:numRef>
              <c:f>'Final Results for base model'!$L$2:$L$16</c:f>
              <c:numCache>
                <c:formatCode>0.00</c:formatCode>
                <c:ptCount val="7"/>
                <c:pt idx="0">
                  <c:v>5.13</c:v>
                </c:pt>
                <c:pt idx="1">
                  <c:v>5.04</c:v>
                </c:pt>
                <c:pt idx="2">
                  <c:v>11.49</c:v>
                </c:pt>
                <c:pt idx="3">
                  <c:v>8.0500000000000007</c:v>
                </c:pt>
                <c:pt idx="4">
                  <c:v>10.4</c:v>
                </c:pt>
                <c:pt idx="5">
                  <c:v>6.9</c:v>
                </c:pt>
                <c:pt idx="6">
                  <c:v>12.82</c:v>
                </c:pt>
              </c:numCache>
              <c:extLst/>
            </c:numRef>
          </c:val>
          <c:extLst>
            <c:ext xmlns:c16="http://schemas.microsoft.com/office/drawing/2014/chart" uri="{C3380CC4-5D6E-409C-BE32-E72D297353CC}">
              <c16:uniqueId val="{00000002-EC79-4564-A210-38D7C14DD2E1}"/>
            </c:ext>
          </c:extLst>
        </c:ser>
        <c:dLbls>
          <c:dLblPos val="outEnd"/>
          <c:showLegendKey val="0"/>
          <c:showVal val="1"/>
          <c:showCatName val="0"/>
          <c:showSerName val="0"/>
          <c:showPercent val="0"/>
          <c:showBubbleSize val="0"/>
        </c:dLbls>
        <c:gapWidth val="115"/>
        <c:overlap val="-20"/>
        <c:axId val="1759457600"/>
        <c:axId val="1759465760"/>
      </c:barChart>
      <c:catAx>
        <c:axId val="175945760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59465760"/>
        <c:crosses val="autoZero"/>
        <c:auto val="1"/>
        <c:lblAlgn val="ctr"/>
        <c:lblOffset val="100"/>
        <c:noMultiLvlLbl val="0"/>
      </c:catAx>
      <c:valAx>
        <c:axId val="1759465760"/>
        <c:scaling>
          <c:orientation val="minMax"/>
        </c:scaling>
        <c:delete val="0"/>
        <c:axPos val="b"/>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5945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dirty="0"/>
              <a:t>Attentive</a:t>
            </a:r>
            <a:r>
              <a:rPr lang="en-US" baseline="0" dirty="0"/>
              <a:t> bp net </a:t>
            </a:r>
            <a:br>
              <a:rPr lang="en-US" baseline="0" dirty="0"/>
            </a:br>
            <a:r>
              <a:rPr lang="en-US" dirty="0"/>
              <a:t>Model Size (MB)</a:t>
            </a:r>
          </a:p>
        </c:rich>
      </c:tx>
      <c:layout>
        <c:manualLayout>
          <c:xMode val="edge"/>
          <c:yMode val="edge"/>
          <c:x val="0.28311431745803556"/>
          <c:y val="0"/>
        </c:manualLayout>
      </c:layout>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manualLayout>
          <c:layoutTarget val="inner"/>
          <c:xMode val="edge"/>
          <c:yMode val="edge"/>
          <c:x val="7.3165791776028E-2"/>
          <c:y val="2.5428331875182269E-2"/>
          <c:w val="0.91564129483814527"/>
          <c:h val="0.6704013560804899"/>
        </c:manualLayout>
      </c:layout>
      <c:lineChart>
        <c:grouping val="stacked"/>
        <c:varyColors val="0"/>
        <c:ser>
          <c:idx val="0"/>
          <c:order val="0"/>
          <c:tx>
            <c:strRef>
              <c:f>Sheet1!$B$45</c:f>
              <c:strCache>
                <c:ptCount val="1"/>
                <c:pt idx="0">
                  <c:v>Model Size (MB)</c:v>
                </c:pt>
              </c:strCache>
            </c:strRef>
          </c:tx>
          <c:spPr>
            <a:ln w="34925" cap="rnd">
              <a:solidFill>
                <a:schemeClr val="lt1"/>
              </a:solidFill>
              <a:round/>
            </a:ln>
            <a:effectLst>
              <a:outerShdw dist="25400" dir="2700000" algn="tl" rotWithShape="0">
                <a:schemeClr val="accent2"/>
              </a:outerShdw>
            </a:effectLst>
          </c:spPr>
          <c:marker>
            <c:symbol val="none"/>
          </c:marker>
          <c:dLbls>
            <c:dLbl>
              <c:idx val="1"/>
              <c:layout>
                <c:manualLayout>
                  <c:x val="-1.4398963310660529E-2"/>
                  <c:y val="-0.1499078186160985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4A-4B33-819C-C4948EE89F71}"/>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2">
                          <a:lumMod val="60000"/>
                          <a:lumOff val="40000"/>
                        </a:schemeClr>
                      </a:solidFill>
                    </a:ln>
                    <a:effectLst/>
                  </c:spPr>
                </c15:leaderLines>
              </c:ext>
            </c:extLst>
          </c:dLbls>
          <c:cat>
            <c:strRef>
              <c:f>Sheet1!$A$46:$A$50</c:f>
              <c:strCache>
                <c:ptCount val="5"/>
                <c:pt idx="0">
                  <c:v>Orginal Model</c:v>
                </c:pt>
                <c:pt idx="1">
                  <c:v>Dynamic Range Quantized Model</c:v>
                </c:pt>
                <c:pt idx="2">
                  <c:v>Float 16</c:v>
                </c:pt>
                <c:pt idx="3">
                  <c:v>Full Integer Quantization</c:v>
                </c:pt>
                <c:pt idx="4">
                  <c:v>Integer Only Quantization</c:v>
                </c:pt>
              </c:strCache>
            </c:strRef>
          </c:cat>
          <c:val>
            <c:numRef>
              <c:f>Sheet1!$B$46:$B$50</c:f>
              <c:numCache>
                <c:formatCode>0.00</c:formatCode>
                <c:ptCount val="5"/>
                <c:pt idx="0">
                  <c:v>5.64</c:v>
                </c:pt>
                <c:pt idx="1">
                  <c:v>0.5</c:v>
                </c:pt>
                <c:pt idx="2">
                  <c:v>0.94</c:v>
                </c:pt>
                <c:pt idx="3">
                  <c:v>0.52</c:v>
                </c:pt>
                <c:pt idx="4">
                  <c:v>0.52</c:v>
                </c:pt>
              </c:numCache>
            </c:numRef>
          </c:val>
          <c:smooth val="0"/>
          <c:extLst>
            <c:ext xmlns:c16="http://schemas.microsoft.com/office/drawing/2014/chart" uri="{C3380CC4-5D6E-409C-BE32-E72D297353CC}">
              <c16:uniqueId val="{00000001-244A-4B33-819C-C4948EE89F71}"/>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83236783"/>
        <c:axId val="83237263"/>
      </c:lineChart>
      <c:catAx>
        <c:axId val="83236783"/>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83237263"/>
        <c:crosses val="autoZero"/>
        <c:auto val="1"/>
        <c:lblAlgn val="ctr"/>
        <c:lblOffset val="100"/>
        <c:noMultiLvlLbl val="0"/>
      </c:catAx>
      <c:valAx>
        <c:axId val="83237263"/>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8323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dirty="0"/>
              <a:t>Transformer based model</a:t>
            </a:r>
            <a:br>
              <a:rPr lang="en-US" dirty="0"/>
            </a:br>
            <a:r>
              <a:rPr lang="en-US" dirty="0" err="1"/>
              <a:t>Model</a:t>
            </a:r>
            <a:r>
              <a:rPr lang="en-US" dirty="0"/>
              <a:t> Size (MB)</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Sheet1!$K$45</c:f>
              <c:strCache>
                <c:ptCount val="1"/>
                <c:pt idx="0">
                  <c:v>Model Size (MB)</c:v>
                </c:pt>
              </c:strCache>
            </c:strRef>
          </c:tx>
          <c:spPr>
            <a:ln w="34925" cap="rnd">
              <a:solidFill>
                <a:schemeClr val="lt1"/>
              </a:solidFill>
              <a:round/>
            </a:ln>
            <a:effectLst>
              <a:outerShdw dist="25400" dir="2700000" algn="tl" rotWithShape="0">
                <a:schemeClr val="accent2"/>
              </a:outerShdw>
            </a:effectLst>
          </c:spPr>
          <c:marker>
            <c:symbol val="none"/>
          </c:marker>
          <c:dLbls>
            <c:dLbl>
              <c:idx val="0"/>
              <c:layout>
                <c:manualLayout>
                  <c:x val="-4.0388888888888891E-2"/>
                  <c:y val="-2.31481481481481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AF-4B6B-B1FE-EAEF3398ABF5}"/>
                </c:ext>
              </c:extLst>
            </c:dLbl>
            <c:dLbl>
              <c:idx val="1"/>
              <c:layout>
                <c:manualLayout>
                  <c:x val="-8.2055555555555562E-2"/>
                  <c:y val="3.70370370370369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AF-4B6B-B1FE-EAEF3398ABF5}"/>
                </c:ext>
              </c:extLst>
            </c:dLbl>
            <c:dLbl>
              <c:idx val="2"/>
              <c:layout>
                <c:manualLayout>
                  <c:x val="-4.5944444444444447E-2"/>
                  <c:y val="-8.33333333333334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BAF-4B6B-B1FE-EAEF3398ABF5}"/>
                </c:ext>
              </c:extLst>
            </c:dLbl>
            <c:dLbl>
              <c:idx val="3"/>
              <c:layout>
                <c:manualLayout>
                  <c:x val="-4.2388888888888886E-2"/>
                  <c:y val="-6.94444444444444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AF-4B6B-B1FE-EAEF3398ABF5}"/>
                </c:ext>
              </c:extLst>
            </c:dLbl>
            <c:dLbl>
              <c:idx val="4"/>
              <c:layout>
                <c:manualLayout>
                  <c:x val="-3.9611111111111111E-2"/>
                  <c:y val="-6.94444444444444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AF-4B6B-B1FE-EAEF3398ABF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2">
                          <a:lumMod val="60000"/>
                          <a:lumOff val="40000"/>
                        </a:schemeClr>
                      </a:solidFill>
                    </a:ln>
                    <a:effectLst/>
                  </c:spPr>
                </c15:leaderLines>
              </c:ext>
            </c:extLst>
          </c:dLbls>
          <c:cat>
            <c:strRef>
              <c:f>Sheet1!$J$46:$J$50</c:f>
              <c:strCache>
                <c:ptCount val="5"/>
                <c:pt idx="0">
                  <c:v>Orginal Model</c:v>
                </c:pt>
                <c:pt idx="1">
                  <c:v>Dynamic Range Quantized Model</c:v>
                </c:pt>
                <c:pt idx="2">
                  <c:v>Float 16</c:v>
                </c:pt>
                <c:pt idx="3">
                  <c:v>Full Integer Quantization</c:v>
                </c:pt>
                <c:pt idx="4">
                  <c:v>Integer Only Quantization</c:v>
                </c:pt>
              </c:strCache>
            </c:strRef>
          </c:cat>
          <c:val>
            <c:numRef>
              <c:f>Sheet1!$K$46:$K$50</c:f>
              <c:numCache>
                <c:formatCode>General</c:formatCode>
                <c:ptCount val="5"/>
                <c:pt idx="0">
                  <c:v>9.2799999999999994</c:v>
                </c:pt>
                <c:pt idx="1">
                  <c:v>1.77</c:v>
                </c:pt>
                <c:pt idx="2">
                  <c:v>2.0099999999999998</c:v>
                </c:pt>
                <c:pt idx="3">
                  <c:v>1.1000000000000001</c:v>
                </c:pt>
                <c:pt idx="4">
                  <c:v>1.1000000000000001</c:v>
                </c:pt>
              </c:numCache>
            </c:numRef>
          </c:val>
          <c:smooth val="0"/>
          <c:extLst>
            <c:ext xmlns:c16="http://schemas.microsoft.com/office/drawing/2014/chart" uri="{C3380CC4-5D6E-409C-BE32-E72D297353CC}">
              <c16:uniqueId val="{00000005-CBAF-4B6B-B1FE-EAEF3398ABF5}"/>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83039999"/>
        <c:axId val="83039039"/>
      </c:lineChart>
      <c:catAx>
        <c:axId val="83039999"/>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83039039"/>
        <c:crosses val="autoZero"/>
        <c:auto val="1"/>
        <c:lblAlgn val="ctr"/>
        <c:lblOffset val="100"/>
        <c:noMultiLvlLbl val="0"/>
      </c:catAx>
      <c:valAx>
        <c:axId val="830390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83039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dirty="0"/>
              <a:t>Residual enhanced convolution network</a:t>
            </a:r>
            <a:br>
              <a:rPr lang="en-US" dirty="0"/>
            </a:br>
            <a:r>
              <a:rPr lang="en-US" dirty="0"/>
              <a:t>Model Size (MB)</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Sheet1!$T$45</c:f>
              <c:strCache>
                <c:ptCount val="1"/>
                <c:pt idx="0">
                  <c:v>Model Size (MB)</c:v>
                </c:pt>
              </c:strCache>
            </c:strRef>
          </c:tx>
          <c:spPr>
            <a:ln w="34925" cap="rnd">
              <a:solidFill>
                <a:schemeClr val="lt1"/>
              </a:solidFill>
              <a:round/>
            </a:ln>
            <a:effectLst>
              <a:outerShdw dist="25400" dir="2700000" algn="tl" rotWithShape="0">
                <a:schemeClr val="accent2"/>
              </a:outerShdw>
            </a:effectLst>
          </c:spPr>
          <c:marker>
            <c:symbol val="none"/>
          </c:marker>
          <c:dLbls>
            <c:dLbl>
              <c:idx val="1"/>
              <c:layout>
                <c:manualLayout>
                  <c:x val="-1.5388888888888889E-2"/>
                  <c:y val="-0.108761665208515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10E-41F7-8523-C9361F3C73A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2">
                          <a:lumMod val="60000"/>
                          <a:lumOff val="40000"/>
                        </a:schemeClr>
                      </a:solidFill>
                    </a:ln>
                    <a:effectLst/>
                  </c:spPr>
                </c15:leaderLines>
              </c:ext>
            </c:extLst>
          </c:dLbls>
          <c:cat>
            <c:strRef>
              <c:f>Sheet1!$S$46:$S$50</c:f>
              <c:strCache>
                <c:ptCount val="5"/>
                <c:pt idx="0">
                  <c:v>Orginal Model</c:v>
                </c:pt>
                <c:pt idx="1">
                  <c:v>Dynamic Range Quantized Model</c:v>
                </c:pt>
                <c:pt idx="2">
                  <c:v>Float 16</c:v>
                </c:pt>
                <c:pt idx="3">
                  <c:v>Full Integer Quantization</c:v>
                </c:pt>
                <c:pt idx="4">
                  <c:v>Integer Only Quantization</c:v>
                </c:pt>
              </c:strCache>
            </c:strRef>
          </c:cat>
          <c:val>
            <c:numRef>
              <c:f>Sheet1!$T$46:$T$50</c:f>
              <c:numCache>
                <c:formatCode>General</c:formatCode>
                <c:ptCount val="5"/>
                <c:pt idx="0">
                  <c:v>1.4</c:v>
                </c:pt>
                <c:pt idx="1">
                  <c:v>0.23</c:v>
                </c:pt>
                <c:pt idx="2">
                  <c:v>0.52</c:v>
                </c:pt>
                <c:pt idx="3">
                  <c:v>0.13</c:v>
                </c:pt>
                <c:pt idx="4">
                  <c:v>0.13</c:v>
                </c:pt>
              </c:numCache>
            </c:numRef>
          </c:val>
          <c:smooth val="0"/>
          <c:extLst>
            <c:ext xmlns:c16="http://schemas.microsoft.com/office/drawing/2014/chart" uri="{C3380CC4-5D6E-409C-BE32-E72D297353CC}">
              <c16:uniqueId val="{00000001-010E-41F7-8523-C9361F3C73A7}"/>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999646944"/>
        <c:axId val="1999647424"/>
      </c:lineChart>
      <c:catAx>
        <c:axId val="1999646944"/>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999647424"/>
        <c:crosses val="autoZero"/>
        <c:auto val="1"/>
        <c:lblAlgn val="ctr"/>
        <c:lblOffset val="100"/>
        <c:noMultiLvlLbl val="0"/>
      </c:catAx>
      <c:valAx>
        <c:axId val="19996474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99964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dirty="0"/>
              <a:t>Attentive</a:t>
            </a:r>
            <a:r>
              <a:rPr lang="en-US" baseline="0" dirty="0"/>
              <a:t> bp Net</a:t>
            </a:r>
            <a:endParaRPr lang="en-US" dirty="0"/>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1889984396109819E-2"/>
          <c:y val="0.19098082396692498"/>
          <c:w val="0.87954786337927271"/>
          <c:h val="0.6487144647816121"/>
        </c:manualLayout>
      </c:layout>
      <c:lineChart>
        <c:grouping val="standard"/>
        <c:varyColors val="0"/>
        <c:ser>
          <c:idx val="0"/>
          <c:order val="0"/>
          <c:tx>
            <c:strRef>
              <c:f>Sheet1!$B$45</c:f>
              <c:strCache>
                <c:ptCount val="1"/>
                <c:pt idx="0">
                  <c:v>Model Size (MB)</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dLbl>
              <c:idx val="0"/>
              <c:layout>
                <c:manualLayout>
                  <c:x val="-7.4027905447622305E-2"/>
                  <c:y val="3.93864829396325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539-40A6-9D95-A94C5A57576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Sheet1!$A$46:$A$50</c:f>
              <c:strCache>
                <c:ptCount val="5"/>
                <c:pt idx="0">
                  <c:v>Orginal Model</c:v>
                </c:pt>
                <c:pt idx="1">
                  <c:v>Dynamic Range Quantized Model</c:v>
                </c:pt>
                <c:pt idx="2">
                  <c:v>Float 16</c:v>
                </c:pt>
                <c:pt idx="3">
                  <c:v>Full Integer Quantization</c:v>
                </c:pt>
                <c:pt idx="4">
                  <c:v>Integer Only Quantization</c:v>
                </c:pt>
              </c:strCache>
            </c:strRef>
          </c:cat>
          <c:val>
            <c:numRef>
              <c:f>Sheet1!$B$46:$B$50</c:f>
              <c:numCache>
                <c:formatCode>0.00</c:formatCode>
                <c:ptCount val="5"/>
                <c:pt idx="0">
                  <c:v>5.64</c:v>
                </c:pt>
                <c:pt idx="1">
                  <c:v>0.5</c:v>
                </c:pt>
                <c:pt idx="2">
                  <c:v>0.94</c:v>
                </c:pt>
                <c:pt idx="3">
                  <c:v>0.52</c:v>
                </c:pt>
                <c:pt idx="4">
                  <c:v>0.52</c:v>
                </c:pt>
              </c:numCache>
            </c:numRef>
          </c:val>
          <c:smooth val="0"/>
          <c:extLst>
            <c:ext xmlns:c16="http://schemas.microsoft.com/office/drawing/2014/chart" uri="{C3380CC4-5D6E-409C-BE32-E72D297353CC}">
              <c16:uniqueId val="{00000001-5539-40A6-9D95-A94C5A575760}"/>
            </c:ext>
          </c:extLst>
        </c:ser>
        <c:ser>
          <c:idx val="1"/>
          <c:order val="1"/>
          <c:tx>
            <c:strRef>
              <c:f>Sheet1!$C$45</c:f>
              <c:strCache>
                <c:ptCount val="1"/>
                <c:pt idx="0">
                  <c:v>Inference Time(s)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Sheet1!$A$46:$A$50</c:f>
              <c:strCache>
                <c:ptCount val="5"/>
                <c:pt idx="0">
                  <c:v>Orginal Model</c:v>
                </c:pt>
                <c:pt idx="1">
                  <c:v>Dynamic Range Quantized Model</c:v>
                </c:pt>
                <c:pt idx="2">
                  <c:v>Float 16</c:v>
                </c:pt>
                <c:pt idx="3">
                  <c:v>Full Integer Quantization</c:v>
                </c:pt>
                <c:pt idx="4">
                  <c:v>Integer Only Quantization</c:v>
                </c:pt>
              </c:strCache>
            </c:strRef>
          </c:cat>
          <c:val>
            <c:numRef>
              <c:f>Sheet1!$C$46:$C$50</c:f>
              <c:numCache>
                <c:formatCode>0.00</c:formatCode>
                <c:ptCount val="5"/>
                <c:pt idx="0">
                  <c:v>30.465399999999999</c:v>
                </c:pt>
                <c:pt idx="1">
                  <c:v>24.7819</c:v>
                </c:pt>
                <c:pt idx="2">
                  <c:v>25.026</c:v>
                </c:pt>
                <c:pt idx="3">
                  <c:v>36.630000000000003</c:v>
                </c:pt>
                <c:pt idx="4">
                  <c:v>37.785899999999998</c:v>
                </c:pt>
              </c:numCache>
            </c:numRef>
          </c:val>
          <c:smooth val="0"/>
          <c:extLst>
            <c:ext xmlns:c16="http://schemas.microsoft.com/office/drawing/2014/chart" uri="{C3380CC4-5D6E-409C-BE32-E72D297353CC}">
              <c16:uniqueId val="{00000002-5539-40A6-9D95-A94C5A575760}"/>
            </c:ext>
          </c:extLst>
        </c:ser>
        <c:ser>
          <c:idx val="2"/>
          <c:order val="2"/>
          <c:tx>
            <c:strRef>
              <c:f>Sheet1!$D$45</c:f>
              <c:strCache>
                <c:ptCount val="1"/>
                <c:pt idx="0">
                  <c:v>MAE</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Sheet1!$A$46:$A$50</c:f>
              <c:strCache>
                <c:ptCount val="5"/>
                <c:pt idx="0">
                  <c:v>Orginal Model</c:v>
                </c:pt>
                <c:pt idx="1">
                  <c:v>Dynamic Range Quantized Model</c:v>
                </c:pt>
                <c:pt idx="2">
                  <c:v>Float 16</c:v>
                </c:pt>
                <c:pt idx="3">
                  <c:v>Full Integer Quantization</c:v>
                </c:pt>
                <c:pt idx="4">
                  <c:v>Integer Only Quantization</c:v>
                </c:pt>
              </c:strCache>
            </c:strRef>
          </c:cat>
          <c:val>
            <c:numRef>
              <c:f>Sheet1!$D$46:$D$50</c:f>
              <c:numCache>
                <c:formatCode>0.00</c:formatCode>
                <c:ptCount val="5"/>
                <c:pt idx="0">
                  <c:v>7.8449999999999998</c:v>
                </c:pt>
                <c:pt idx="1">
                  <c:v>7.8479999999999999</c:v>
                </c:pt>
                <c:pt idx="2">
                  <c:v>7.843</c:v>
                </c:pt>
                <c:pt idx="3">
                  <c:v>7.7850000000000001</c:v>
                </c:pt>
                <c:pt idx="4">
                  <c:v>7.7850000000000001</c:v>
                </c:pt>
              </c:numCache>
            </c:numRef>
          </c:val>
          <c:smooth val="0"/>
          <c:extLst>
            <c:ext xmlns:c16="http://schemas.microsoft.com/office/drawing/2014/chart" uri="{C3380CC4-5D6E-409C-BE32-E72D297353CC}">
              <c16:uniqueId val="{00000003-5539-40A6-9D95-A94C5A575760}"/>
            </c:ext>
          </c:extLst>
        </c:ser>
        <c:dLbls>
          <c:dLblPos val="t"/>
          <c:showLegendKey val="0"/>
          <c:showVal val="1"/>
          <c:showCatName val="0"/>
          <c:showSerName val="0"/>
          <c:showPercent val="0"/>
          <c:showBubbleSize val="0"/>
        </c:dLbls>
        <c:marker val="1"/>
        <c:smooth val="0"/>
        <c:axId val="36133759"/>
        <c:axId val="36131359"/>
      </c:lineChart>
      <c:catAx>
        <c:axId val="361337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6131359"/>
        <c:crosses val="autoZero"/>
        <c:auto val="1"/>
        <c:lblAlgn val="ctr"/>
        <c:lblOffset val="100"/>
        <c:noMultiLvlLbl val="0"/>
      </c:catAx>
      <c:valAx>
        <c:axId val="36131359"/>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1337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dirty="0"/>
              <a:t>Transformer based model</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772523849702714E-2"/>
          <c:y val="0.17175136490727974"/>
          <c:w val="0.90983122217924273"/>
          <c:h val="0.64796529513929457"/>
        </c:manualLayout>
      </c:layout>
      <c:lineChart>
        <c:grouping val="standard"/>
        <c:varyColors val="0"/>
        <c:ser>
          <c:idx val="0"/>
          <c:order val="0"/>
          <c:tx>
            <c:strRef>
              <c:f>Sheet1!$K$45</c:f>
              <c:strCache>
                <c:ptCount val="1"/>
                <c:pt idx="0">
                  <c:v>Model Size (MB)</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dLbl>
              <c:idx val="0"/>
              <c:layout>
                <c:manualLayout>
                  <c:x val="-6.069053916904471E-2"/>
                  <c:y val="5.344205861507667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F28-4E35-9C42-4CA4983394D4}"/>
                </c:ext>
              </c:extLst>
            </c:dLbl>
            <c:dLbl>
              <c:idx val="1"/>
              <c:layout>
                <c:manualLayout>
                  <c:x val="2.555662857394907E-3"/>
                  <c:y val="-4.7448149100056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28-4E35-9C42-4CA4983394D4}"/>
                </c:ext>
              </c:extLst>
            </c:dLbl>
            <c:dLbl>
              <c:idx val="2"/>
              <c:layout>
                <c:manualLayout>
                  <c:x val="1.2881573392323729E-2"/>
                  <c:y val="-3.95351916322032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28-4E35-9C42-4CA4983394D4}"/>
                </c:ext>
              </c:extLst>
            </c:dLbl>
            <c:dLbl>
              <c:idx val="3"/>
              <c:layout>
                <c:manualLayout>
                  <c:x val="1.6185864763500982E-2"/>
                  <c:y val="-4.74481491000568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28-4E35-9C42-4CA4983394D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Sheet1!$J$46:$J$50</c:f>
              <c:strCache>
                <c:ptCount val="5"/>
                <c:pt idx="0">
                  <c:v>Orginal Model</c:v>
                </c:pt>
                <c:pt idx="1">
                  <c:v>Dynamic Range Quantized Model</c:v>
                </c:pt>
                <c:pt idx="2">
                  <c:v>Float 16</c:v>
                </c:pt>
                <c:pt idx="3">
                  <c:v>Full Integer Quantization</c:v>
                </c:pt>
                <c:pt idx="4">
                  <c:v>Integer Only Quantization</c:v>
                </c:pt>
              </c:strCache>
            </c:strRef>
          </c:cat>
          <c:val>
            <c:numRef>
              <c:f>Sheet1!$K$46:$K$50</c:f>
              <c:numCache>
                <c:formatCode>General</c:formatCode>
                <c:ptCount val="5"/>
                <c:pt idx="0">
                  <c:v>9.2799999999999994</c:v>
                </c:pt>
                <c:pt idx="1">
                  <c:v>1.77</c:v>
                </c:pt>
                <c:pt idx="2">
                  <c:v>2.0099999999999998</c:v>
                </c:pt>
                <c:pt idx="3">
                  <c:v>1.1000000000000001</c:v>
                </c:pt>
                <c:pt idx="4">
                  <c:v>1.1000000000000001</c:v>
                </c:pt>
              </c:numCache>
            </c:numRef>
          </c:val>
          <c:smooth val="0"/>
          <c:extLst>
            <c:ext xmlns:c16="http://schemas.microsoft.com/office/drawing/2014/chart" uri="{C3380CC4-5D6E-409C-BE32-E72D297353CC}">
              <c16:uniqueId val="{00000004-6F28-4E35-9C42-4CA4983394D4}"/>
            </c:ext>
          </c:extLst>
        </c:ser>
        <c:ser>
          <c:idx val="1"/>
          <c:order val="1"/>
          <c:tx>
            <c:strRef>
              <c:f>Sheet1!$L$45</c:f>
              <c:strCache>
                <c:ptCount val="1"/>
                <c:pt idx="0">
                  <c:v>MAE</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Sheet1!$J$46:$J$50</c:f>
              <c:strCache>
                <c:ptCount val="5"/>
                <c:pt idx="0">
                  <c:v>Orginal Model</c:v>
                </c:pt>
                <c:pt idx="1">
                  <c:v>Dynamic Range Quantized Model</c:v>
                </c:pt>
                <c:pt idx="2">
                  <c:v>Float 16</c:v>
                </c:pt>
                <c:pt idx="3">
                  <c:v>Full Integer Quantization</c:v>
                </c:pt>
                <c:pt idx="4">
                  <c:v>Integer Only Quantization</c:v>
                </c:pt>
              </c:strCache>
            </c:strRef>
          </c:cat>
          <c:val>
            <c:numRef>
              <c:f>Sheet1!$L$46:$L$50</c:f>
              <c:numCache>
                <c:formatCode>General</c:formatCode>
                <c:ptCount val="5"/>
                <c:pt idx="0">
                  <c:v>10.873799999999999</c:v>
                </c:pt>
                <c:pt idx="1">
                  <c:v>10.869</c:v>
                </c:pt>
                <c:pt idx="2">
                  <c:v>10.877000000000001</c:v>
                </c:pt>
                <c:pt idx="3">
                  <c:v>8.25</c:v>
                </c:pt>
                <c:pt idx="4">
                  <c:v>60.65</c:v>
                </c:pt>
              </c:numCache>
            </c:numRef>
          </c:val>
          <c:smooth val="0"/>
          <c:extLst>
            <c:ext xmlns:c16="http://schemas.microsoft.com/office/drawing/2014/chart" uri="{C3380CC4-5D6E-409C-BE32-E72D297353CC}">
              <c16:uniqueId val="{00000005-6F28-4E35-9C42-4CA4983394D4}"/>
            </c:ext>
          </c:extLst>
        </c:ser>
        <c:dLbls>
          <c:dLblPos val="t"/>
          <c:showLegendKey val="0"/>
          <c:showVal val="1"/>
          <c:showCatName val="0"/>
          <c:showSerName val="0"/>
          <c:showPercent val="0"/>
          <c:showBubbleSize val="0"/>
        </c:dLbls>
        <c:marker val="1"/>
        <c:smooth val="0"/>
        <c:axId val="169990559"/>
        <c:axId val="169991519"/>
      </c:lineChart>
      <c:catAx>
        <c:axId val="1699905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69991519"/>
        <c:crosses val="autoZero"/>
        <c:auto val="1"/>
        <c:lblAlgn val="ctr"/>
        <c:lblOffset val="100"/>
        <c:noMultiLvlLbl val="0"/>
      </c:catAx>
      <c:valAx>
        <c:axId val="169991519"/>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990559"/>
        <c:crosses val="autoZero"/>
        <c:crossBetween val="between"/>
      </c:valAx>
      <c:spPr>
        <a:noFill/>
        <a:ln>
          <a:noFill/>
        </a:ln>
        <a:effectLst/>
      </c:spPr>
    </c:plotArea>
    <c:legend>
      <c:legendPos val="t"/>
      <c:layout>
        <c:manualLayout>
          <c:xMode val="edge"/>
          <c:yMode val="edge"/>
          <c:x val="0.31243705107443337"/>
          <c:y val="0.10498531897162706"/>
          <c:w val="0.37512589785113332"/>
          <c:h val="6.676604593565271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Inference Time (s)</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manualLayout>
          <c:layoutTarget val="inner"/>
          <c:xMode val="edge"/>
          <c:yMode val="edge"/>
          <c:x val="0.12235870516185476"/>
          <c:y val="0.19486111111111112"/>
          <c:w val="0.87764129483814524"/>
          <c:h val="0.6704013560804899"/>
        </c:manualLayout>
      </c:layout>
      <c:lineChart>
        <c:grouping val="standard"/>
        <c:varyColors val="0"/>
        <c:ser>
          <c:idx val="0"/>
          <c:order val="0"/>
          <c:tx>
            <c:strRef>
              <c:f>Sheet1!$M$45</c:f>
              <c:strCache>
                <c:ptCount val="1"/>
                <c:pt idx="0">
                  <c:v>Inference Time(s)</c:v>
                </c:pt>
              </c:strCache>
            </c:strRef>
          </c:tx>
          <c:spPr>
            <a:ln w="34925" cap="rnd">
              <a:solidFill>
                <a:schemeClr val="lt1"/>
              </a:solidFill>
              <a:round/>
            </a:ln>
            <a:effectLst>
              <a:outerShdw dist="25400" dir="2700000" algn="tl" rotWithShape="0">
                <a:schemeClr val="accent2"/>
              </a:outerShdw>
            </a:effectLst>
          </c:spPr>
          <c:marker>
            <c:symbol val="none"/>
          </c:marker>
          <c:dLbls>
            <c:dLbl>
              <c:idx val="2"/>
              <c:layout>
                <c:manualLayout>
                  <c:x val="-8.7785312754957198E-2"/>
                  <c:y val="-0.1180209244677748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38-45C8-AA10-23DED343B74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2">
                          <a:lumMod val="60000"/>
                          <a:lumOff val="40000"/>
                        </a:schemeClr>
                      </a:solidFill>
                    </a:ln>
                    <a:effectLst/>
                  </c:spPr>
                </c15:leaderLines>
              </c:ext>
            </c:extLst>
          </c:dLbls>
          <c:cat>
            <c:strRef>
              <c:f>Sheet1!$J$46:$J$50</c:f>
              <c:strCache>
                <c:ptCount val="5"/>
                <c:pt idx="0">
                  <c:v>Orginal Model</c:v>
                </c:pt>
                <c:pt idx="1">
                  <c:v>Dynamic Range Quantized Model</c:v>
                </c:pt>
                <c:pt idx="2">
                  <c:v>Float 16</c:v>
                </c:pt>
                <c:pt idx="3">
                  <c:v>Full Integer Quantization</c:v>
                </c:pt>
                <c:pt idx="4">
                  <c:v>Integer Only Quantization</c:v>
                </c:pt>
              </c:strCache>
            </c:strRef>
          </c:cat>
          <c:val>
            <c:numRef>
              <c:f>Sheet1!$M$46:$M$50</c:f>
              <c:numCache>
                <c:formatCode>General</c:formatCode>
                <c:ptCount val="5"/>
                <c:pt idx="0">
                  <c:v>32.618600000000001</c:v>
                </c:pt>
                <c:pt idx="1">
                  <c:v>1793.35</c:v>
                </c:pt>
                <c:pt idx="2">
                  <c:v>1249.6928</c:v>
                </c:pt>
                <c:pt idx="3">
                  <c:v>3087.9117000000001</c:v>
                </c:pt>
                <c:pt idx="4">
                  <c:v>3034.0572999999999</c:v>
                </c:pt>
              </c:numCache>
            </c:numRef>
          </c:val>
          <c:smooth val="0"/>
          <c:extLst>
            <c:ext xmlns:c16="http://schemas.microsoft.com/office/drawing/2014/chart" uri="{C3380CC4-5D6E-409C-BE32-E72D297353CC}">
              <c16:uniqueId val="{00000001-3D38-45C8-AA10-23DED343B745}"/>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772976448"/>
        <c:axId val="1772976928"/>
      </c:lineChart>
      <c:catAx>
        <c:axId val="177297644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772976928"/>
        <c:crosses val="autoZero"/>
        <c:auto val="1"/>
        <c:lblAlgn val="ctr"/>
        <c:lblOffset val="100"/>
        <c:noMultiLvlLbl val="0"/>
      </c:catAx>
      <c:valAx>
        <c:axId val="17729769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772976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Sheet1!$T$45</c:f>
              <c:strCache>
                <c:ptCount val="1"/>
                <c:pt idx="0">
                  <c:v>Model Size (MB)</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dLbl>
              <c:idx val="2"/>
              <c:layout>
                <c:manualLayout>
                  <c:x val="-0.10470394734130813"/>
                  <c:y val="-3.91863517060367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F31-45F6-B629-4982A847386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Sheet1!$S$46:$S$50</c:f>
              <c:strCache>
                <c:ptCount val="5"/>
                <c:pt idx="0">
                  <c:v>Orginal Model</c:v>
                </c:pt>
                <c:pt idx="1">
                  <c:v>Dynamic Range Quantized Model</c:v>
                </c:pt>
                <c:pt idx="2">
                  <c:v>Float 16</c:v>
                </c:pt>
                <c:pt idx="3">
                  <c:v>Full Integer Quantization</c:v>
                </c:pt>
                <c:pt idx="4">
                  <c:v>Integer Only Quantization</c:v>
                </c:pt>
              </c:strCache>
            </c:strRef>
          </c:cat>
          <c:val>
            <c:numRef>
              <c:f>Sheet1!$T$46:$T$50</c:f>
              <c:numCache>
                <c:formatCode>General</c:formatCode>
                <c:ptCount val="5"/>
                <c:pt idx="0">
                  <c:v>1.4</c:v>
                </c:pt>
                <c:pt idx="1">
                  <c:v>0.23</c:v>
                </c:pt>
                <c:pt idx="2">
                  <c:v>0.52</c:v>
                </c:pt>
                <c:pt idx="3">
                  <c:v>0.13</c:v>
                </c:pt>
                <c:pt idx="4">
                  <c:v>0.13</c:v>
                </c:pt>
              </c:numCache>
            </c:numRef>
          </c:val>
          <c:smooth val="0"/>
          <c:extLst>
            <c:ext xmlns:c16="http://schemas.microsoft.com/office/drawing/2014/chart" uri="{C3380CC4-5D6E-409C-BE32-E72D297353CC}">
              <c16:uniqueId val="{00000001-0F31-45F6-B629-4982A8473869}"/>
            </c:ext>
          </c:extLst>
        </c:ser>
        <c:ser>
          <c:idx val="1"/>
          <c:order val="1"/>
          <c:tx>
            <c:strRef>
              <c:f>Sheet1!$U$45</c:f>
              <c:strCache>
                <c:ptCount val="1"/>
                <c:pt idx="0">
                  <c:v>Inference Time(s)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Sheet1!$S$46:$S$50</c:f>
              <c:strCache>
                <c:ptCount val="5"/>
                <c:pt idx="0">
                  <c:v>Orginal Model</c:v>
                </c:pt>
                <c:pt idx="1">
                  <c:v>Dynamic Range Quantized Model</c:v>
                </c:pt>
                <c:pt idx="2">
                  <c:v>Float 16</c:v>
                </c:pt>
                <c:pt idx="3">
                  <c:v>Full Integer Quantization</c:v>
                </c:pt>
                <c:pt idx="4">
                  <c:v>Integer Only Quantization</c:v>
                </c:pt>
              </c:strCache>
            </c:strRef>
          </c:cat>
          <c:val>
            <c:numRef>
              <c:f>Sheet1!$U$46:$U$50</c:f>
              <c:numCache>
                <c:formatCode>General</c:formatCode>
                <c:ptCount val="5"/>
                <c:pt idx="0">
                  <c:v>6.23</c:v>
                </c:pt>
                <c:pt idx="1">
                  <c:v>4.66</c:v>
                </c:pt>
                <c:pt idx="2">
                  <c:v>1.2</c:v>
                </c:pt>
                <c:pt idx="3">
                  <c:v>2.6</c:v>
                </c:pt>
                <c:pt idx="4">
                  <c:v>2.6</c:v>
                </c:pt>
              </c:numCache>
            </c:numRef>
          </c:val>
          <c:smooth val="0"/>
          <c:extLst>
            <c:ext xmlns:c16="http://schemas.microsoft.com/office/drawing/2014/chart" uri="{C3380CC4-5D6E-409C-BE32-E72D297353CC}">
              <c16:uniqueId val="{00000002-0F31-45F6-B629-4982A8473869}"/>
            </c:ext>
          </c:extLst>
        </c:ser>
        <c:ser>
          <c:idx val="2"/>
          <c:order val="2"/>
          <c:tx>
            <c:strRef>
              <c:f>Sheet1!$V$45</c:f>
              <c:strCache>
                <c:ptCount val="1"/>
                <c:pt idx="0">
                  <c:v>MAE</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Sheet1!$S$46:$S$50</c:f>
              <c:strCache>
                <c:ptCount val="5"/>
                <c:pt idx="0">
                  <c:v>Orginal Model</c:v>
                </c:pt>
                <c:pt idx="1">
                  <c:v>Dynamic Range Quantized Model</c:v>
                </c:pt>
                <c:pt idx="2">
                  <c:v>Float 16</c:v>
                </c:pt>
                <c:pt idx="3">
                  <c:v>Full Integer Quantization</c:v>
                </c:pt>
                <c:pt idx="4">
                  <c:v>Integer Only Quantization</c:v>
                </c:pt>
              </c:strCache>
            </c:strRef>
          </c:cat>
          <c:val>
            <c:numRef>
              <c:f>Sheet1!$V$46:$V$50</c:f>
              <c:numCache>
                <c:formatCode>General</c:formatCode>
                <c:ptCount val="5"/>
                <c:pt idx="0">
                  <c:v>7.77</c:v>
                </c:pt>
                <c:pt idx="1">
                  <c:v>7.75</c:v>
                </c:pt>
                <c:pt idx="2">
                  <c:v>7.77</c:v>
                </c:pt>
                <c:pt idx="3">
                  <c:v>7.65</c:v>
                </c:pt>
                <c:pt idx="4">
                  <c:v>7.65</c:v>
                </c:pt>
              </c:numCache>
            </c:numRef>
          </c:val>
          <c:smooth val="0"/>
          <c:extLst>
            <c:ext xmlns:c16="http://schemas.microsoft.com/office/drawing/2014/chart" uri="{C3380CC4-5D6E-409C-BE32-E72D297353CC}">
              <c16:uniqueId val="{00000003-0F31-45F6-B629-4982A8473869}"/>
            </c:ext>
          </c:extLst>
        </c:ser>
        <c:dLbls>
          <c:dLblPos val="t"/>
          <c:showLegendKey val="0"/>
          <c:showVal val="1"/>
          <c:showCatName val="0"/>
          <c:showSerName val="0"/>
          <c:showPercent val="0"/>
          <c:showBubbleSize val="0"/>
        </c:dLbls>
        <c:marker val="1"/>
        <c:smooth val="0"/>
        <c:axId val="1771807488"/>
        <c:axId val="173073647"/>
      </c:lineChart>
      <c:catAx>
        <c:axId val="1771807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73073647"/>
        <c:crosses val="autoZero"/>
        <c:auto val="1"/>
        <c:lblAlgn val="ctr"/>
        <c:lblOffset val="100"/>
        <c:noMultiLvlLbl val="0"/>
      </c:catAx>
      <c:valAx>
        <c:axId val="173073647"/>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1807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676267" y="1113000"/>
            <a:ext cx="2581764" cy="482867"/>
          </a:xfrm>
          <a:prstGeom prst="rect">
            <a:avLst/>
          </a:prstGeom>
          <a:noFill/>
          <a:ln>
            <a:noFill/>
          </a:ln>
        </p:spPr>
      </p:pic>
      <p:sp>
        <p:nvSpPr>
          <p:cNvPr id="11" name="Google Shape;11;p2"/>
          <p:cNvSpPr txBox="1">
            <a:spLocks noGrp="1"/>
          </p:cNvSpPr>
          <p:nvPr>
            <p:ph type="title"/>
          </p:nvPr>
        </p:nvSpPr>
        <p:spPr>
          <a:xfrm>
            <a:off x="518267" y="2980871"/>
            <a:ext cx="6746400" cy="615523"/>
          </a:xfrm>
          <a:prstGeom prst="rect">
            <a:avLst/>
          </a:prstGeom>
        </p:spPr>
        <p:txBody>
          <a:bodyPr spcFirstLastPara="1" wrap="square" lIns="91425" tIns="91425" rIns="91425" bIns="91425" anchor="ctr" anchorCtr="0">
            <a:spAutoFit/>
          </a:bodyPr>
          <a:lstStyle>
            <a:lvl1pPr lvl="0" rtl="0">
              <a:spcBef>
                <a:spcPts val="0"/>
              </a:spcBef>
              <a:spcAft>
                <a:spcPts val="0"/>
              </a:spcAft>
              <a:buClr>
                <a:schemeClr val="lt1"/>
              </a:buClr>
              <a:buSzPts val="2800"/>
              <a:buFont typeface="Proxima Nova"/>
              <a:buNone/>
              <a:defRPr b="1">
                <a:solidFill>
                  <a:schemeClr val="lt1"/>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 name="Google Shape;12;p2"/>
          <p:cNvSpPr txBox="1">
            <a:spLocks noGrp="1"/>
          </p:cNvSpPr>
          <p:nvPr>
            <p:ph type="title" idx="2"/>
          </p:nvPr>
        </p:nvSpPr>
        <p:spPr>
          <a:xfrm>
            <a:off x="518267" y="3643767"/>
            <a:ext cx="6502000" cy="553968"/>
          </a:xfrm>
          <a:prstGeom prst="rect">
            <a:avLst/>
          </a:prstGeom>
        </p:spPr>
        <p:txBody>
          <a:bodyPr spcFirstLastPara="1" wrap="square" lIns="91425" tIns="91425" rIns="91425" bIns="91425" anchor="t" anchorCtr="0">
            <a:spAutoFit/>
          </a:bodyPr>
          <a:lstStyle>
            <a:lvl1pPr lvl="0" rtl="0">
              <a:spcBef>
                <a:spcPts val="0"/>
              </a:spcBef>
              <a:spcAft>
                <a:spcPts val="0"/>
              </a:spcAft>
              <a:buClr>
                <a:srgbClr val="D2D2D2"/>
              </a:buClr>
              <a:buSzPts val="1800"/>
              <a:buFont typeface="Proxima Nova"/>
              <a:buNone/>
              <a:defRPr sz="2400">
                <a:solidFill>
                  <a:srgbClr val="D2D2D2"/>
                </a:solidFill>
                <a:latin typeface="Proxima Nova"/>
                <a:ea typeface="Proxima Nova"/>
                <a:cs typeface="Proxima Nova"/>
                <a:sym typeface="Proxima Nova"/>
              </a:defRPr>
            </a:lvl1pPr>
            <a:lvl2pPr lvl="1" rtl="0">
              <a:spcBef>
                <a:spcPts val="0"/>
              </a:spcBef>
              <a:spcAft>
                <a:spcPts val="0"/>
              </a:spcAft>
              <a:buSzPts val="2400"/>
              <a:buFont typeface="Proxima Nova"/>
              <a:buNone/>
              <a:defRPr sz="3200">
                <a:latin typeface="Proxima Nova"/>
                <a:ea typeface="Proxima Nova"/>
                <a:cs typeface="Proxima Nova"/>
                <a:sym typeface="Proxima Nova"/>
              </a:defRPr>
            </a:lvl2pPr>
            <a:lvl3pPr lvl="2" rtl="0">
              <a:spcBef>
                <a:spcPts val="0"/>
              </a:spcBef>
              <a:spcAft>
                <a:spcPts val="0"/>
              </a:spcAft>
              <a:buSzPts val="2400"/>
              <a:buFont typeface="Proxima Nova"/>
              <a:buNone/>
              <a:defRPr sz="3200">
                <a:latin typeface="Proxima Nova"/>
                <a:ea typeface="Proxima Nova"/>
                <a:cs typeface="Proxima Nova"/>
                <a:sym typeface="Proxima Nova"/>
              </a:defRPr>
            </a:lvl3pPr>
            <a:lvl4pPr lvl="3" rtl="0">
              <a:spcBef>
                <a:spcPts val="0"/>
              </a:spcBef>
              <a:spcAft>
                <a:spcPts val="0"/>
              </a:spcAft>
              <a:buSzPts val="2400"/>
              <a:buFont typeface="Proxima Nova"/>
              <a:buNone/>
              <a:defRPr sz="3200">
                <a:latin typeface="Proxima Nova"/>
                <a:ea typeface="Proxima Nova"/>
                <a:cs typeface="Proxima Nova"/>
                <a:sym typeface="Proxima Nova"/>
              </a:defRPr>
            </a:lvl4pPr>
            <a:lvl5pPr lvl="4" rtl="0">
              <a:spcBef>
                <a:spcPts val="0"/>
              </a:spcBef>
              <a:spcAft>
                <a:spcPts val="0"/>
              </a:spcAft>
              <a:buSzPts val="2400"/>
              <a:buFont typeface="Proxima Nova"/>
              <a:buNone/>
              <a:defRPr sz="3200">
                <a:latin typeface="Proxima Nova"/>
                <a:ea typeface="Proxima Nova"/>
                <a:cs typeface="Proxima Nova"/>
                <a:sym typeface="Proxima Nova"/>
              </a:defRPr>
            </a:lvl5pPr>
            <a:lvl6pPr lvl="5" rtl="0">
              <a:spcBef>
                <a:spcPts val="0"/>
              </a:spcBef>
              <a:spcAft>
                <a:spcPts val="0"/>
              </a:spcAft>
              <a:buSzPts val="2400"/>
              <a:buFont typeface="Proxima Nova"/>
              <a:buNone/>
              <a:defRPr sz="3200">
                <a:latin typeface="Proxima Nova"/>
                <a:ea typeface="Proxima Nova"/>
                <a:cs typeface="Proxima Nova"/>
                <a:sym typeface="Proxima Nova"/>
              </a:defRPr>
            </a:lvl6pPr>
            <a:lvl7pPr lvl="6" rtl="0">
              <a:spcBef>
                <a:spcPts val="0"/>
              </a:spcBef>
              <a:spcAft>
                <a:spcPts val="0"/>
              </a:spcAft>
              <a:buSzPts val="2400"/>
              <a:buFont typeface="Proxima Nova"/>
              <a:buNone/>
              <a:defRPr sz="3200">
                <a:latin typeface="Proxima Nova"/>
                <a:ea typeface="Proxima Nova"/>
                <a:cs typeface="Proxima Nova"/>
                <a:sym typeface="Proxima Nova"/>
              </a:defRPr>
            </a:lvl7pPr>
            <a:lvl8pPr lvl="7" rtl="0">
              <a:spcBef>
                <a:spcPts val="0"/>
              </a:spcBef>
              <a:spcAft>
                <a:spcPts val="0"/>
              </a:spcAft>
              <a:buSzPts val="2400"/>
              <a:buFont typeface="Proxima Nova"/>
              <a:buNone/>
              <a:defRPr sz="3200">
                <a:latin typeface="Proxima Nova"/>
                <a:ea typeface="Proxima Nova"/>
                <a:cs typeface="Proxima Nova"/>
                <a:sym typeface="Proxima Nova"/>
              </a:defRPr>
            </a:lvl8pPr>
            <a:lvl9pPr lvl="8" rtl="0">
              <a:spcBef>
                <a:spcPts val="0"/>
              </a:spcBef>
              <a:spcAft>
                <a:spcPts val="0"/>
              </a:spcAft>
              <a:buSzPts val="2400"/>
              <a:buFont typeface="Proxima Nova"/>
              <a:buNone/>
              <a:defRPr sz="3200">
                <a:latin typeface="Proxima Nova"/>
                <a:ea typeface="Proxima Nova"/>
                <a:cs typeface="Proxima Nova"/>
                <a:sym typeface="Proxima Nova"/>
              </a:defRPr>
            </a:lvl9pPr>
          </a:lstStyle>
          <a:p>
            <a:r>
              <a:rPr lang="en-US"/>
              <a:t>Click to edit Master title style</a:t>
            </a:r>
            <a:endParaRPr/>
          </a:p>
        </p:txBody>
      </p:sp>
      <p:sp>
        <p:nvSpPr>
          <p:cNvPr id="13" name="Google Shape;13;p2"/>
          <p:cNvSpPr txBox="1">
            <a:spLocks noGrp="1"/>
          </p:cNvSpPr>
          <p:nvPr>
            <p:ph type="title" idx="3"/>
          </p:nvPr>
        </p:nvSpPr>
        <p:spPr>
          <a:xfrm>
            <a:off x="518267" y="4981400"/>
            <a:ext cx="6502000" cy="553968"/>
          </a:xfrm>
          <a:prstGeom prst="rect">
            <a:avLst/>
          </a:prstGeom>
        </p:spPr>
        <p:txBody>
          <a:bodyPr spcFirstLastPara="1" wrap="square" lIns="91425" tIns="91425" rIns="91425" bIns="91425" anchor="t" anchorCtr="0">
            <a:spAutoFit/>
          </a:bodyPr>
          <a:lstStyle>
            <a:lvl1pPr lvl="0" rtl="0">
              <a:spcBef>
                <a:spcPts val="0"/>
              </a:spcBef>
              <a:spcAft>
                <a:spcPts val="0"/>
              </a:spcAft>
              <a:buClr>
                <a:schemeClr val="lt1"/>
              </a:buClr>
              <a:buSzPts val="1800"/>
              <a:buFont typeface="Proxima Nova Semibold"/>
              <a:buNone/>
              <a:defRPr sz="2400">
                <a:solidFill>
                  <a:schemeClr val="lt1"/>
                </a:solidFill>
                <a:latin typeface="Proxima Nova Semibold"/>
                <a:ea typeface="Proxima Nova Semibold"/>
                <a:cs typeface="Proxima Nova Semibold"/>
                <a:sym typeface="Proxima Nova Semibold"/>
              </a:defRPr>
            </a:lvl1pPr>
            <a:lvl2pPr lvl="1"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2pPr>
            <a:lvl3pPr lvl="2"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3pPr>
            <a:lvl4pPr lvl="3"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4pPr>
            <a:lvl5pPr lvl="4"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5pPr>
            <a:lvl6pPr lvl="5"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6pPr>
            <a:lvl7pPr lvl="6"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7pPr>
            <a:lvl8pPr lvl="7"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8pPr>
            <a:lvl9pPr lvl="8" rtl="0">
              <a:spcBef>
                <a:spcPts val="0"/>
              </a:spcBef>
              <a:spcAft>
                <a:spcPts val="0"/>
              </a:spcAft>
              <a:buClr>
                <a:schemeClr val="lt1"/>
              </a:buClr>
              <a:buSzPts val="2400"/>
              <a:buFont typeface="Proxima Nova Semibold"/>
              <a:buNone/>
              <a:defRPr sz="3200">
                <a:solidFill>
                  <a:schemeClr val="lt1"/>
                </a:solidFill>
                <a:latin typeface="Proxima Nova Semibold"/>
                <a:ea typeface="Proxima Nova Semibold"/>
                <a:cs typeface="Proxima Nova Semibold"/>
                <a:sym typeface="Proxima Nova Semibold"/>
              </a:defRPr>
            </a:lvl9pPr>
          </a:lstStyle>
          <a:p>
            <a:r>
              <a:rPr lang="en-US"/>
              <a:t>Click to edit Master title style</a:t>
            </a:r>
            <a:endParaRPr/>
          </a:p>
        </p:txBody>
      </p:sp>
      <p:sp>
        <p:nvSpPr>
          <p:cNvPr id="14" name="Google Shape;14;p2"/>
          <p:cNvSpPr txBox="1">
            <a:spLocks noGrp="1"/>
          </p:cNvSpPr>
          <p:nvPr>
            <p:ph type="sldNum" idx="12"/>
          </p:nvPr>
        </p:nvSpPr>
        <p:spPr>
          <a:xfrm>
            <a:off x="11409045" y="6333135"/>
            <a:ext cx="731600" cy="451312"/>
          </a:xfrm>
          <a:prstGeom prst="rect">
            <a:avLst/>
          </a:prstGeom>
        </p:spPr>
        <p:txBody>
          <a:bodyPr spcFirstLastPara="1" wrap="square" lIns="91425" tIns="91425" rIns="91425" bIns="91425" anchor="t" anchorCtr="0">
            <a:sp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fld id="{63494EEA-BEC2-419C-A5FB-E07778117AF3}" type="slidenum">
              <a:rPr lang="en-US" smtClean="0"/>
              <a:t>‹#›</a:t>
            </a:fld>
            <a:endParaRPr lang="en-US"/>
          </a:p>
        </p:txBody>
      </p:sp>
    </p:spTree>
    <p:extLst>
      <p:ext uri="{BB962C8B-B14F-4D97-AF65-F5344CB8AC3E}">
        <p14:creationId xmlns:p14="http://schemas.microsoft.com/office/powerpoint/2010/main" val="2837683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Image Bottom">
  <p:cSld name="Split Image Bottom">
    <p:spTree>
      <p:nvGrpSpPr>
        <p:cNvPr id="1" name="Shape 61"/>
        <p:cNvGrpSpPr/>
        <p:nvPr/>
      </p:nvGrpSpPr>
      <p:grpSpPr>
        <a:xfrm>
          <a:off x="0" y="0"/>
          <a:ext cx="0" cy="0"/>
          <a:chOff x="0" y="0"/>
          <a:chExt cx="0" cy="0"/>
        </a:xfrm>
      </p:grpSpPr>
      <p:sp>
        <p:nvSpPr>
          <p:cNvPr id="62" name="Google Shape;62;p11"/>
          <p:cNvSpPr>
            <a:spLocks noGrp="1"/>
          </p:cNvSpPr>
          <p:nvPr>
            <p:ph type="pic" idx="2"/>
          </p:nvPr>
        </p:nvSpPr>
        <p:spPr>
          <a:xfrm>
            <a:off x="0" y="3119233"/>
            <a:ext cx="12192000" cy="3738800"/>
          </a:xfrm>
          <a:prstGeom prst="rect">
            <a:avLst/>
          </a:prstGeom>
          <a:noFill/>
          <a:ln>
            <a:noFill/>
          </a:ln>
        </p:spPr>
      </p:sp>
      <p:sp>
        <p:nvSpPr>
          <p:cNvPr id="63" name="Google Shape;63;p11"/>
          <p:cNvSpPr/>
          <p:nvPr/>
        </p:nvSpPr>
        <p:spPr>
          <a:xfrm rot="5400000">
            <a:off x="10104600" y="1031833"/>
            <a:ext cx="114800" cy="4060000"/>
          </a:xfrm>
          <a:prstGeom prst="rect">
            <a:avLst/>
          </a:prstGeom>
          <a:solidFill>
            <a:srgbClr val="E5A82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1"/>
          <p:cNvSpPr/>
          <p:nvPr/>
        </p:nvSpPr>
        <p:spPr>
          <a:xfrm rot="5400000">
            <a:off x="6038200" y="880167"/>
            <a:ext cx="115600" cy="4361200"/>
          </a:xfrm>
          <a:prstGeom prst="rect">
            <a:avLst/>
          </a:prstGeom>
          <a:solidFill>
            <a:srgbClr val="0055A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p:nvPr/>
        </p:nvSpPr>
        <p:spPr>
          <a:xfrm rot="5400000">
            <a:off x="1971000" y="1030233"/>
            <a:ext cx="118000" cy="4060000"/>
          </a:xfrm>
          <a:prstGeom prst="rect">
            <a:avLst/>
          </a:prstGeom>
          <a:solidFill>
            <a:srgbClr val="0638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3649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Image Large Bottom">
  <p:cSld name="Split Image Large Bottom">
    <p:spTree>
      <p:nvGrpSpPr>
        <p:cNvPr id="1" name="Shape 66"/>
        <p:cNvGrpSpPr/>
        <p:nvPr/>
      </p:nvGrpSpPr>
      <p:grpSpPr>
        <a:xfrm>
          <a:off x="0" y="0"/>
          <a:ext cx="0" cy="0"/>
          <a:chOff x="0" y="0"/>
          <a:chExt cx="0" cy="0"/>
        </a:xfrm>
      </p:grpSpPr>
      <p:sp>
        <p:nvSpPr>
          <p:cNvPr id="67" name="Google Shape;67;p12"/>
          <p:cNvSpPr>
            <a:spLocks noGrp="1"/>
          </p:cNvSpPr>
          <p:nvPr>
            <p:ph type="pic" idx="2"/>
          </p:nvPr>
        </p:nvSpPr>
        <p:spPr>
          <a:xfrm>
            <a:off x="0" y="2301533"/>
            <a:ext cx="12192000" cy="4556400"/>
          </a:xfrm>
          <a:prstGeom prst="rect">
            <a:avLst/>
          </a:prstGeom>
          <a:noFill/>
          <a:ln>
            <a:noFill/>
          </a:ln>
        </p:spPr>
      </p:sp>
      <p:sp>
        <p:nvSpPr>
          <p:cNvPr id="68" name="Google Shape;68;p12"/>
          <p:cNvSpPr/>
          <p:nvPr/>
        </p:nvSpPr>
        <p:spPr>
          <a:xfrm rot="5400000">
            <a:off x="10104600" y="214133"/>
            <a:ext cx="114800" cy="4060000"/>
          </a:xfrm>
          <a:prstGeom prst="rect">
            <a:avLst/>
          </a:prstGeom>
          <a:solidFill>
            <a:srgbClr val="E5A82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2"/>
          <p:cNvSpPr/>
          <p:nvPr/>
        </p:nvSpPr>
        <p:spPr>
          <a:xfrm rot="5400000">
            <a:off x="6038200" y="62467"/>
            <a:ext cx="115600" cy="4361200"/>
          </a:xfrm>
          <a:prstGeom prst="rect">
            <a:avLst/>
          </a:prstGeom>
          <a:solidFill>
            <a:srgbClr val="0055A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12"/>
          <p:cNvSpPr/>
          <p:nvPr/>
        </p:nvSpPr>
        <p:spPr>
          <a:xfrm rot="5400000">
            <a:off x="1971000" y="212533"/>
            <a:ext cx="118000" cy="4060000"/>
          </a:xfrm>
          <a:prstGeom prst="rect">
            <a:avLst/>
          </a:prstGeom>
          <a:solidFill>
            <a:srgbClr val="0638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5220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Image Top">
  <p:cSld name="Split Image Top">
    <p:spTree>
      <p:nvGrpSpPr>
        <p:cNvPr id="1" name="Shape 71"/>
        <p:cNvGrpSpPr/>
        <p:nvPr/>
      </p:nvGrpSpPr>
      <p:grpSpPr>
        <a:xfrm>
          <a:off x="0" y="0"/>
          <a:ext cx="0" cy="0"/>
          <a:chOff x="0" y="0"/>
          <a:chExt cx="0" cy="0"/>
        </a:xfrm>
      </p:grpSpPr>
      <p:cxnSp>
        <p:nvCxnSpPr>
          <p:cNvPr id="72" name="Google Shape;72;p13"/>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73" name="Google Shape;73;p13"/>
          <p:cNvPicPr preferRelativeResize="0"/>
          <p:nvPr/>
        </p:nvPicPr>
        <p:blipFill>
          <a:blip r:embed="rId2">
            <a:alphaModFix/>
          </a:blip>
          <a:stretch>
            <a:fillRect/>
          </a:stretch>
        </p:blipFill>
        <p:spPr>
          <a:xfrm>
            <a:off x="9999167" y="6391656"/>
            <a:ext cx="1845036" cy="345067"/>
          </a:xfrm>
          <a:prstGeom prst="rect">
            <a:avLst/>
          </a:prstGeom>
          <a:noFill/>
          <a:ln>
            <a:noFill/>
          </a:ln>
        </p:spPr>
      </p:pic>
      <p:sp>
        <p:nvSpPr>
          <p:cNvPr id="74" name="Google Shape;74;p13"/>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pic>
        <p:nvPicPr>
          <p:cNvPr id="75" name="Google Shape;75;p13"/>
          <p:cNvPicPr preferRelativeResize="0"/>
          <p:nvPr/>
        </p:nvPicPr>
        <p:blipFill rotWithShape="1">
          <a:blip r:embed="rId3">
            <a:alphaModFix/>
          </a:blip>
          <a:srcRect r="10"/>
          <a:stretch/>
        </p:blipFill>
        <p:spPr>
          <a:xfrm>
            <a:off x="9999167" y="6391667"/>
            <a:ext cx="1845036" cy="345067"/>
          </a:xfrm>
          <a:prstGeom prst="rect">
            <a:avLst/>
          </a:prstGeom>
          <a:noFill/>
          <a:ln>
            <a:noFill/>
          </a:ln>
        </p:spPr>
      </p:pic>
      <p:sp>
        <p:nvSpPr>
          <p:cNvPr id="76" name="Google Shape;76;p13"/>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
        <p:nvSpPr>
          <p:cNvPr id="77" name="Google Shape;77;p13"/>
          <p:cNvSpPr>
            <a:spLocks noGrp="1"/>
          </p:cNvSpPr>
          <p:nvPr>
            <p:ph type="pic" idx="2"/>
          </p:nvPr>
        </p:nvSpPr>
        <p:spPr>
          <a:xfrm>
            <a:off x="0" y="0"/>
            <a:ext cx="12192000" cy="3371600"/>
          </a:xfrm>
          <a:prstGeom prst="rect">
            <a:avLst/>
          </a:prstGeom>
          <a:noFill/>
          <a:ln>
            <a:noFill/>
          </a:ln>
        </p:spPr>
      </p:sp>
      <p:sp>
        <p:nvSpPr>
          <p:cNvPr id="78" name="Google Shape;78;p13"/>
          <p:cNvSpPr/>
          <p:nvPr/>
        </p:nvSpPr>
        <p:spPr>
          <a:xfrm rot="5400000">
            <a:off x="10113733" y="1389800"/>
            <a:ext cx="116400" cy="4080000"/>
          </a:xfrm>
          <a:prstGeom prst="rect">
            <a:avLst/>
          </a:prstGeom>
          <a:solidFill>
            <a:srgbClr val="E5A82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3"/>
          <p:cNvSpPr/>
          <p:nvPr/>
        </p:nvSpPr>
        <p:spPr>
          <a:xfrm rot="5400000">
            <a:off x="6038200" y="1247333"/>
            <a:ext cx="115600" cy="4361200"/>
          </a:xfrm>
          <a:prstGeom prst="rect">
            <a:avLst/>
          </a:prstGeom>
          <a:solidFill>
            <a:srgbClr val="0055A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3"/>
          <p:cNvSpPr/>
          <p:nvPr/>
        </p:nvSpPr>
        <p:spPr>
          <a:xfrm rot="5400000">
            <a:off x="1966000" y="1392400"/>
            <a:ext cx="114800" cy="4073200"/>
          </a:xfrm>
          <a:prstGeom prst="rect">
            <a:avLst/>
          </a:prstGeom>
          <a:solidFill>
            <a:srgbClr val="0638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67910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Images">
  <p:cSld name="3 Images">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a:spLocks noGrp="1"/>
          </p:cNvSpPr>
          <p:nvPr>
            <p:ph type="pic" idx="2"/>
          </p:nvPr>
        </p:nvSpPr>
        <p:spPr>
          <a:xfrm>
            <a:off x="0" y="2979800"/>
            <a:ext cx="3317600" cy="2976800"/>
          </a:xfrm>
          <a:prstGeom prst="rect">
            <a:avLst/>
          </a:prstGeom>
          <a:noFill/>
          <a:ln>
            <a:noFill/>
          </a:ln>
        </p:spPr>
      </p:sp>
      <p:sp>
        <p:nvSpPr>
          <p:cNvPr id="83" name="Google Shape;83;p14"/>
          <p:cNvSpPr>
            <a:spLocks noGrp="1"/>
          </p:cNvSpPr>
          <p:nvPr>
            <p:ph type="pic" idx="3"/>
          </p:nvPr>
        </p:nvSpPr>
        <p:spPr>
          <a:xfrm>
            <a:off x="8874400" y="2979800"/>
            <a:ext cx="3317600" cy="2976800"/>
          </a:xfrm>
          <a:prstGeom prst="rect">
            <a:avLst/>
          </a:prstGeom>
          <a:noFill/>
          <a:ln>
            <a:noFill/>
          </a:ln>
        </p:spPr>
      </p:sp>
      <p:sp>
        <p:nvSpPr>
          <p:cNvPr id="84" name="Google Shape;84;p14"/>
          <p:cNvSpPr>
            <a:spLocks noGrp="1"/>
          </p:cNvSpPr>
          <p:nvPr>
            <p:ph type="pic" idx="4"/>
          </p:nvPr>
        </p:nvSpPr>
        <p:spPr>
          <a:xfrm>
            <a:off x="3452200" y="2979800"/>
            <a:ext cx="5244800" cy="2976800"/>
          </a:xfrm>
          <a:prstGeom prst="rect">
            <a:avLst/>
          </a:prstGeom>
          <a:noFill/>
          <a:ln>
            <a:noFill/>
          </a:ln>
        </p:spPr>
      </p:sp>
      <p:cxnSp>
        <p:nvCxnSpPr>
          <p:cNvPr id="85" name="Google Shape;85;p14"/>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86" name="Google Shape;86;p14"/>
          <p:cNvPicPr preferRelativeResize="0"/>
          <p:nvPr/>
        </p:nvPicPr>
        <p:blipFill>
          <a:blip r:embed="rId3">
            <a:alphaModFix/>
          </a:blip>
          <a:stretch>
            <a:fillRect/>
          </a:stretch>
        </p:blipFill>
        <p:spPr>
          <a:xfrm>
            <a:off x="9999167" y="6391656"/>
            <a:ext cx="1845036" cy="345067"/>
          </a:xfrm>
          <a:prstGeom prst="rect">
            <a:avLst/>
          </a:prstGeom>
          <a:noFill/>
          <a:ln>
            <a:noFill/>
          </a:ln>
        </p:spPr>
      </p:pic>
      <p:pic>
        <p:nvPicPr>
          <p:cNvPr id="87" name="Google Shape;87;p14"/>
          <p:cNvPicPr preferRelativeResize="0"/>
          <p:nvPr/>
        </p:nvPicPr>
        <p:blipFill rotWithShape="1">
          <a:blip r:embed="rId4">
            <a:alphaModFix/>
          </a:blip>
          <a:srcRect r="10"/>
          <a:stretch/>
        </p:blipFill>
        <p:spPr>
          <a:xfrm>
            <a:off x="9999167" y="6391667"/>
            <a:ext cx="1845036" cy="345067"/>
          </a:xfrm>
          <a:prstGeom prst="rect">
            <a:avLst/>
          </a:prstGeom>
          <a:noFill/>
          <a:ln>
            <a:noFill/>
          </a:ln>
        </p:spPr>
      </p:pic>
      <p:sp>
        <p:nvSpPr>
          <p:cNvPr id="88" name="Google Shape;88;p14"/>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89" name="Google Shape;89;p14"/>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3770351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Images">
  <p:cSld name="2 Images">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a:spLocks noGrp="1"/>
          </p:cNvSpPr>
          <p:nvPr>
            <p:ph type="pic" idx="2"/>
          </p:nvPr>
        </p:nvSpPr>
        <p:spPr>
          <a:xfrm>
            <a:off x="347967" y="1691900"/>
            <a:ext cx="5626400" cy="3841600"/>
          </a:xfrm>
          <a:prstGeom prst="rect">
            <a:avLst/>
          </a:prstGeom>
          <a:noFill/>
          <a:ln>
            <a:noFill/>
          </a:ln>
        </p:spPr>
      </p:sp>
      <p:cxnSp>
        <p:nvCxnSpPr>
          <p:cNvPr id="92" name="Google Shape;92;p15"/>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93" name="Google Shape;93;p15"/>
          <p:cNvPicPr preferRelativeResize="0"/>
          <p:nvPr/>
        </p:nvPicPr>
        <p:blipFill>
          <a:blip r:embed="rId3">
            <a:alphaModFix/>
          </a:blip>
          <a:stretch>
            <a:fillRect/>
          </a:stretch>
        </p:blipFill>
        <p:spPr>
          <a:xfrm>
            <a:off x="9999167" y="6391656"/>
            <a:ext cx="1845036" cy="345067"/>
          </a:xfrm>
          <a:prstGeom prst="rect">
            <a:avLst/>
          </a:prstGeom>
          <a:noFill/>
          <a:ln>
            <a:noFill/>
          </a:ln>
        </p:spPr>
      </p:pic>
      <p:pic>
        <p:nvPicPr>
          <p:cNvPr id="94" name="Google Shape;94;p15"/>
          <p:cNvPicPr preferRelativeResize="0"/>
          <p:nvPr/>
        </p:nvPicPr>
        <p:blipFill rotWithShape="1">
          <a:blip r:embed="rId4">
            <a:alphaModFix/>
          </a:blip>
          <a:srcRect r="10"/>
          <a:stretch/>
        </p:blipFill>
        <p:spPr>
          <a:xfrm>
            <a:off x="9999167" y="6391667"/>
            <a:ext cx="1845036" cy="345067"/>
          </a:xfrm>
          <a:prstGeom prst="rect">
            <a:avLst/>
          </a:prstGeom>
          <a:noFill/>
          <a:ln>
            <a:noFill/>
          </a:ln>
        </p:spPr>
      </p:pic>
      <p:sp>
        <p:nvSpPr>
          <p:cNvPr id="95" name="Google Shape;95;p15"/>
          <p:cNvSpPr>
            <a:spLocks noGrp="1"/>
          </p:cNvSpPr>
          <p:nvPr>
            <p:ph type="pic" idx="3"/>
          </p:nvPr>
        </p:nvSpPr>
        <p:spPr>
          <a:xfrm>
            <a:off x="6217633" y="1691900"/>
            <a:ext cx="5626400" cy="3841600"/>
          </a:xfrm>
          <a:prstGeom prst="rect">
            <a:avLst/>
          </a:prstGeom>
          <a:noFill/>
          <a:ln>
            <a:noFill/>
          </a:ln>
        </p:spPr>
      </p:sp>
      <p:sp>
        <p:nvSpPr>
          <p:cNvPr id="96" name="Google Shape;96;p15"/>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97" name="Google Shape;97;p15"/>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2646778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 Images">
  <p:cSld name="6 Image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a:off x="8639200" y="3635433"/>
            <a:ext cx="3552800" cy="2390800"/>
          </a:xfrm>
          <a:prstGeom prst="rect">
            <a:avLst/>
          </a:prstGeom>
          <a:noFill/>
          <a:ln>
            <a:noFill/>
          </a:ln>
        </p:spPr>
      </p:sp>
      <p:sp>
        <p:nvSpPr>
          <p:cNvPr id="100" name="Google Shape;100;p16"/>
          <p:cNvSpPr>
            <a:spLocks noGrp="1"/>
          </p:cNvSpPr>
          <p:nvPr>
            <p:ph type="pic" idx="3"/>
          </p:nvPr>
        </p:nvSpPr>
        <p:spPr>
          <a:xfrm>
            <a:off x="3709200" y="3635433"/>
            <a:ext cx="4773600" cy="2390800"/>
          </a:xfrm>
          <a:prstGeom prst="rect">
            <a:avLst/>
          </a:prstGeom>
          <a:noFill/>
          <a:ln>
            <a:noFill/>
          </a:ln>
        </p:spPr>
      </p:sp>
      <p:cxnSp>
        <p:nvCxnSpPr>
          <p:cNvPr id="101" name="Google Shape;101;p16"/>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102" name="Google Shape;102;p16"/>
          <p:cNvPicPr preferRelativeResize="0"/>
          <p:nvPr/>
        </p:nvPicPr>
        <p:blipFill>
          <a:blip r:embed="rId3">
            <a:alphaModFix/>
          </a:blip>
          <a:stretch>
            <a:fillRect/>
          </a:stretch>
        </p:blipFill>
        <p:spPr>
          <a:xfrm>
            <a:off x="9999167" y="6391656"/>
            <a:ext cx="1845036" cy="345067"/>
          </a:xfrm>
          <a:prstGeom prst="rect">
            <a:avLst/>
          </a:prstGeom>
          <a:noFill/>
          <a:ln>
            <a:noFill/>
          </a:ln>
        </p:spPr>
      </p:pic>
      <p:pic>
        <p:nvPicPr>
          <p:cNvPr id="103" name="Google Shape;103;p16"/>
          <p:cNvPicPr preferRelativeResize="0"/>
          <p:nvPr/>
        </p:nvPicPr>
        <p:blipFill rotWithShape="1">
          <a:blip r:embed="rId4">
            <a:alphaModFix/>
          </a:blip>
          <a:srcRect r="10"/>
          <a:stretch/>
        </p:blipFill>
        <p:spPr>
          <a:xfrm>
            <a:off x="9999167" y="6391667"/>
            <a:ext cx="1845036" cy="345067"/>
          </a:xfrm>
          <a:prstGeom prst="rect">
            <a:avLst/>
          </a:prstGeom>
          <a:noFill/>
          <a:ln>
            <a:noFill/>
          </a:ln>
        </p:spPr>
      </p:pic>
      <p:sp>
        <p:nvSpPr>
          <p:cNvPr id="104" name="Google Shape;104;p16"/>
          <p:cNvSpPr>
            <a:spLocks noGrp="1"/>
          </p:cNvSpPr>
          <p:nvPr>
            <p:ph type="pic" idx="4"/>
          </p:nvPr>
        </p:nvSpPr>
        <p:spPr>
          <a:xfrm>
            <a:off x="0" y="3635233"/>
            <a:ext cx="3552800" cy="2390800"/>
          </a:xfrm>
          <a:prstGeom prst="rect">
            <a:avLst/>
          </a:prstGeom>
          <a:noFill/>
          <a:ln>
            <a:noFill/>
          </a:ln>
        </p:spPr>
      </p:sp>
      <p:sp>
        <p:nvSpPr>
          <p:cNvPr id="105" name="Google Shape;105;p16"/>
          <p:cNvSpPr>
            <a:spLocks noGrp="1"/>
          </p:cNvSpPr>
          <p:nvPr>
            <p:ph type="pic" idx="5"/>
          </p:nvPr>
        </p:nvSpPr>
        <p:spPr>
          <a:xfrm>
            <a:off x="8639200" y="1113300"/>
            <a:ext cx="3552800" cy="2390800"/>
          </a:xfrm>
          <a:prstGeom prst="rect">
            <a:avLst/>
          </a:prstGeom>
          <a:noFill/>
          <a:ln>
            <a:noFill/>
          </a:ln>
        </p:spPr>
      </p:sp>
      <p:sp>
        <p:nvSpPr>
          <p:cNvPr id="106" name="Google Shape;106;p16"/>
          <p:cNvSpPr>
            <a:spLocks noGrp="1"/>
          </p:cNvSpPr>
          <p:nvPr>
            <p:ph type="pic" idx="6"/>
          </p:nvPr>
        </p:nvSpPr>
        <p:spPr>
          <a:xfrm>
            <a:off x="3709200" y="1113300"/>
            <a:ext cx="4773600" cy="2390800"/>
          </a:xfrm>
          <a:prstGeom prst="rect">
            <a:avLst/>
          </a:prstGeom>
          <a:noFill/>
          <a:ln>
            <a:noFill/>
          </a:ln>
        </p:spPr>
      </p:sp>
      <p:sp>
        <p:nvSpPr>
          <p:cNvPr id="107" name="Google Shape;107;p16"/>
          <p:cNvSpPr>
            <a:spLocks noGrp="1"/>
          </p:cNvSpPr>
          <p:nvPr>
            <p:ph type="pic" idx="7"/>
          </p:nvPr>
        </p:nvSpPr>
        <p:spPr>
          <a:xfrm>
            <a:off x="0" y="1113100"/>
            <a:ext cx="3552800" cy="2390800"/>
          </a:xfrm>
          <a:prstGeom prst="rect">
            <a:avLst/>
          </a:prstGeom>
          <a:noFill/>
          <a:ln>
            <a:noFill/>
          </a:ln>
        </p:spPr>
      </p:sp>
      <p:sp>
        <p:nvSpPr>
          <p:cNvPr id="108" name="Google Shape;108;p16"/>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109" name="Google Shape;109;p16"/>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3499124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 Images">
  <p:cSld name="1_6 Images">
    <p:bg>
      <p:bgPr>
        <a:blipFill>
          <a:blip r:embed="rId2">
            <a:alphaModFix/>
          </a:blip>
          <a:stretch>
            <a:fillRect/>
          </a:stretch>
        </a:blipFill>
        <a:effectLst/>
      </p:bgPr>
    </p:bg>
    <p:spTree>
      <p:nvGrpSpPr>
        <p:cNvPr id="1" name="Shape 110"/>
        <p:cNvGrpSpPr/>
        <p:nvPr/>
      </p:nvGrpSpPr>
      <p:grpSpPr>
        <a:xfrm>
          <a:off x="0" y="0"/>
          <a:ext cx="0" cy="0"/>
          <a:chOff x="0" y="0"/>
          <a:chExt cx="0" cy="0"/>
        </a:xfrm>
      </p:grpSpPr>
      <p:cxnSp>
        <p:nvCxnSpPr>
          <p:cNvPr id="111" name="Google Shape;111;p17"/>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112" name="Google Shape;112;p17"/>
          <p:cNvPicPr preferRelativeResize="0"/>
          <p:nvPr/>
        </p:nvPicPr>
        <p:blipFill>
          <a:blip r:embed="rId3">
            <a:alphaModFix/>
          </a:blip>
          <a:stretch>
            <a:fillRect/>
          </a:stretch>
        </p:blipFill>
        <p:spPr>
          <a:xfrm>
            <a:off x="9999167" y="6391656"/>
            <a:ext cx="1845036" cy="345067"/>
          </a:xfrm>
          <a:prstGeom prst="rect">
            <a:avLst/>
          </a:prstGeom>
          <a:noFill/>
          <a:ln>
            <a:noFill/>
          </a:ln>
        </p:spPr>
      </p:pic>
      <p:pic>
        <p:nvPicPr>
          <p:cNvPr id="113" name="Google Shape;113;p17"/>
          <p:cNvPicPr preferRelativeResize="0"/>
          <p:nvPr/>
        </p:nvPicPr>
        <p:blipFill rotWithShape="1">
          <a:blip r:embed="rId4">
            <a:alphaModFix/>
          </a:blip>
          <a:srcRect r="10"/>
          <a:stretch/>
        </p:blipFill>
        <p:spPr>
          <a:xfrm>
            <a:off x="9999167" y="6391667"/>
            <a:ext cx="1845036" cy="345067"/>
          </a:xfrm>
          <a:prstGeom prst="rect">
            <a:avLst/>
          </a:prstGeom>
          <a:noFill/>
          <a:ln>
            <a:noFill/>
          </a:ln>
        </p:spPr>
      </p:pic>
      <p:sp>
        <p:nvSpPr>
          <p:cNvPr id="114" name="Google Shape;114;p17"/>
          <p:cNvSpPr>
            <a:spLocks noGrp="1"/>
          </p:cNvSpPr>
          <p:nvPr>
            <p:ph type="pic" idx="2"/>
          </p:nvPr>
        </p:nvSpPr>
        <p:spPr>
          <a:xfrm>
            <a:off x="347833" y="1113100"/>
            <a:ext cx="3732400" cy="2386800"/>
          </a:xfrm>
          <a:prstGeom prst="rect">
            <a:avLst/>
          </a:prstGeom>
          <a:noFill/>
          <a:ln>
            <a:noFill/>
          </a:ln>
        </p:spPr>
      </p:sp>
      <p:sp>
        <p:nvSpPr>
          <p:cNvPr id="115" name="Google Shape;115;p17"/>
          <p:cNvSpPr>
            <a:spLocks noGrp="1"/>
          </p:cNvSpPr>
          <p:nvPr>
            <p:ph type="pic" idx="3"/>
          </p:nvPr>
        </p:nvSpPr>
        <p:spPr>
          <a:xfrm>
            <a:off x="347833" y="3630233"/>
            <a:ext cx="3732400" cy="2386800"/>
          </a:xfrm>
          <a:prstGeom prst="rect">
            <a:avLst/>
          </a:prstGeom>
          <a:noFill/>
          <a:ln>
            <a:noFill/>
          </a:ln>
        </p:spPr>
      </p:sp>
      <p:sp>
        <p:nvSpPr>
          <p:cNvPr id="116" name="Google Shape;116;p17"/>
          <p:cNvSpPr>
            <a:spLocks noGrp="1"/>
          </p:cNvSpPr>
          <p:nvPr>
            <p:ph type="pic" idx="4"/>
          </p:nvPr>
        </p:nvSpPr>
        <p:spPr>
          <a:xfrm>
            <a:off x="4229857" y="1113100"/>
            <a:ext cx="3732400" cy="2386800"/>
          </a:xfrm>
          <a:prstGeom prst="rect">
            <a:avLst/>
          </a:prstGeom>
          <a:noFill/>
          <a:ln>
            <a:noFill/>
          </a:ln>
        </p:spPr>
      </p:sp>
      <p:sp>
        <p:nvSpPr>
          <p:cNvPr id="117" name="Google Shape;117;p17"/>
          <p:cNvSpPr>
            <a:spLocks noGrp="1"/>
          </p:cNvSpPr>
          <p:nvPr>
            <p:ph type="pic" idx="5"/>
          </p:nvPr>
        </p:nvSpPr>
        <p:spPr>
          <a:xfrm>
            <a:off x="4229857" y="3630233"/>
            <a:ext cx="3732400" cy="2386800"/>
          </a:xfrm>
          <a:prstGeom prst="rect">
            <a:avLst/>
          </a:prstGeom>
          <a:noFill/>
          <a:ln>
            <a:noFill/>
          </a:ln>
        </p:spPr>
      </p:sp>
      <p:sp>
        <p:nvSpPr>
          <p:cNvPr id="118" name="Google Shape;118;p17"/>
          <p:cNvSpPr>
            <a:spLocks noGrp="1"/>
          </p:cNvSpPr>
          <p:nvPr>
            <p:ph type="pic" idx="6"/>
          </p:nvPr>
        </p:nvSpPr>
        <p:spPr>
          <a:xfrm>
            <a:off x="8111881" y="1113100"/>
            <a:ext cx="3732400" cy="2386800"/>
          </a:xfrm>
          <a:prstGeom prst="rect">
            <a:avLst/>
          </a:prstGeom>
          <a:noFill/>
          <a:ln>
            <a:noFill/>
          </a:ln>
        </p:spPr>
      </p:sp>
      <p:sp>
        <p:nvSpPr>
          <p:cNvPr id="119" name="Google Shape;119;p17"/>
          <p:cNvSpPr>
            <a:spLocks noGrp="1"/>
          </p:cNvSpPr>
          <p:nvPr>
            <p:ph type="pic" idx="7"/>
          </p:nvPr>
        </p:nvSpPr>
        <p:spPr>
          <a:xfrm>
            <a:off x="8111881" y="3630233"/>
            <a:ext cx="3732400" cy="2386800"/>
          </a:xfrm>
          <a:prstGeom prst="rect">
            <a:avLst/>
          </a:prstGeom>
          <a:noFill/>
          <a:ln>
            <a:noFill/>
          </a:ln>
        </p:spPr>
      </p:sp>
      <p:sp>
        <p:nvSpPr>
          <p:cNvPr id="120" name="Google Shape;120;p17"/>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121" name="Google Shape;121;p17"/>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8718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Images Right">
  <p:cSld name="3 Images Right">
    <p:bg>
      <p:bgPr>
        <a:blipFill>
          <a:blip r:embed="rId2">
            <a:alphaModFix/>
          </a:blip>
          <a:stretch>
            <a:fillRect/>
          </a:stretch>
        </a:blipFill>
        <a:effectLst/>
      </p:bgPr>
    </p:bg>
    <p:spTree>
      <p:nvGrpSpPr>
        <p:cNvPr id="1" name="Shape 122"/>
        <p:cNvGrpSpPr/>
        <p:nvPr/>
      </p:nvGrpSpPr>
      <p:grpSpPr>
        <a:xfrm>
          <a:off x="0" y="0"/>
          <a:ext cx="0" cy="0"/>
          <a:chOff x="0" y="0"/>
          <a:chExt cx="0" cy="0"/>
        </a:xfrm>
      </p:grpSpPr>
      <p:cxnSp>
        <p:nvCxnSpPr>
          <p:cNvPr id="123" name="Google Shape;123;p18"/>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124" name="Google Shape;124;p18"/>
          <p:cNvPicPr preferRelativeResize="0"/>
          <p:nvPr/>
        </p:nvPicPr>
        <p:blipFill>
          <a:blip r:embed="rId3">
            <a:alphaModFix/>
          </a:blip>
          <a:stretch>
            <a:fillRect/>
          </a:stretch>
        </p:blipFill>
        <p:spPr>
          <a:xfrm>
            <a:off x="9999167" y="6391656"/>
            <a:ext cx="1845036" cy="345067"/>
          </a:xfrm>
          <a:prstGeom prst="rect">
            <a:avLst/>
          </a:prstGeom>
          <a:noFill/>
          <a:ln>
            <a:noFill/>
          </a:ln>
        </p:spPr>
      </p:pic>
      <p:pic>
        <p:nvPicPr>
          <p:cNvPr id="125" name="Google Shape;125;p18"/>
          <p:cNvPicPr preferRelativeResize="0"/>
          <p:nvPr/>
        </p:nvPicPr>
        <p:blipFill rotWithShape="1">
          <a:blip r:embed="rId4">
            <a:alphaModFix/>
          </a:blip>
          <a:srcRect r="10"/>
          <a:stretch/>
        </p:blipFill>
        <p:spPr>
          <a:xfrm>
            <a:off x="9999167" y="6391667"/>
            <a:ext cx="1845036" cy="345067"/>
          </a:xfrm>
          <a:prstGeom prst="rect">
            <a:avLst/>
          </a:prstGeom>
          <a:noFill/>
          <a:ln>
            <a:noFill/>
          </a:ln>
        </p:spPr>
      </p:pic>
      <p:sp>
        <p:nvSpPr>
          <p:cNvPr id="126" name="Google Shape;126;p18"/>
          <p:cNvSpPr>
            <a:spLocks noGrp="1"/>
          </p:cNvSpPr>
          <p:nvPr>
            <p:ph type="pic" idx="2"/>
          </p:nvPr>
        </p:nvSpPr>
        <p:spPr>
          <a:xfrm>
            <a:off x="6143000" y="317167"/>
            <a:ext cx="5701200" cy="1797200"/>
          </a:xfrm>
          <a:prstGeom prst="rect">
            <a:avLst/>
          </a:prstGeom>
          <a:noFill/>
          <a:ln>
            <a:noFill/>
          </a:ln>
        </p:spPr>
      </p:sp>
      <p:sp>
        <p:nvSpPr>
          <p:cNvPr id="127" name="Google Shape;127;p18"/>
          <p:cNvSpPr>
            <a:spLocks noGrp="1"/>
          </p:cNvSpPr>
          <p:nvPr>
            <p:ph type="pic" idx="3"/>
          </p:nvPr>
        </p:nvSpPr>
        <p:spPr>
          <a:xfrm>
            <a:off x="6143000" y="2223500"/>
            <a:ext cx="5701200" cy="1797200"/>
          </a:xfrm>
          <a:prstGeom prst="rect">
            <a:avLst/>
          </a:prstGeom>
          <a:noFill/>
          <a:ln>
            <a:noFill/>
          </a:ln>
        </p:spPr>
      </p:sp>
      <p:sp>
        <p:nvSpPr>
          <p:cNvPr id="128" name="Google Shape;128;p18"/>
          <p:cNvSpPr>
            <a:spLocks noGrp="1"/>
          </p:cNvSpPr>
          <p:nvPr>
            <p:ph type="pic" idx="4"/>
          </p:nvPr>
        </p:nvSpPr>
        <p:spPr>
          <a:xfrm>
            <a:off x="6143000" y="4129833"/>
            <a:ext cx="5701200" cy="1797200"/>
          </a:xfrm>
          <a:prstGeom prst="rect">
            <a:avLst/>
          </a:prstGeom>
          <a:noFill/>
          <a:ln>
            <a:noFill/>
          </a:ln>
        </p:spPr>
      </p:sp>
      <p:sp>
        <p:nvSpPr>
          <p:cNvPr id="129" name="Google Shape;129;p18"/>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130" name="Google Shape;130;p18"/>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1076868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31"/>
        <p:cNvGrpSpPr/>
        <p:nvPr/>
      </p:nvGrpSpPr>
      <p:grpSpPr>
        <a:xfrm>
          <a:off x="0" y="0"/>
          <a:ext cx="0" cy="0"/>
          <a:chOff x="0" y="0"/>
          <a:chExt cx="0" cy="0"/>
        </a:xfrm>
      </p:grpSpPr>
      <p:sp>
        <p:nvSpPr>
          <p:cNvPr id="132" name="Google Shape;132;p19"/>
          <p:cNvSpPr txBox="1">
            <a:spLocks noGrp="1"/>
          </p:cNvSpPr>
          <p:nvPr>
            <p:ph type="ctrTitle"/>
          </p:nvPr>
        </p:nvSpPr>
        <p:spPr>
          <a:xfrm>
            <a:off x="415611" y="2478036"/>
            <a:ext cx="11360800" cy="1251531"/>
          </a:xfrm>
          <a:prstGeom prst="rect">
            <a:avLst/>
          </a:prstGeom>
        </p:spPr>
        <p:txBody>
          <a:bodyPr spcFirstLastPara="1" wrap="square" lIns="91425" tIns="91425" rIns="91425" bIns="91425" anchor="b" anchorCtr="0">
            <a:sp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33" name="Google Shape;133;p19"/>
          <p:cNvSpPr txBox="1">
            <a:spLocks noGrp="1"/>
          </p:cNvSpPr>
          <p:nvPr>
            <p:ph type="subTitle" idx="1"/>
          </p:nvPr>
        </p:nvSpPr>
        <p:spPr>
          <a:xfrm>
            <a:off x="415600" y="3778833"/>
            <a:ext cx="11360800" cy="759088"/>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34" name="Google Shape;134;p19"/>
          <p:cNvSpPr txBox="1">
            <a:spLocks noGrp="1"/>
          </p:cNvSpPr>
          <p:nvPr>
            <p:ph type="sldNum" idx="12"/>
          </p:nvPr>
        </p:nvSpPr>
        <p:spPr>
          <a:xfrm>
            <a:off x="11296611" y="6248544"/>
            <a:ext cx="731600" cy="389756"/>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151286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415600" y="593367"/>
            <a:ext cx="11360800" cy="615523"/>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37" name="Google Shape;137;p20"/>
          <p:cNvSpPr txBox="1">
            <a:spLocks noGrp="1"/>
          </p:cNvSpPr>
          <p:nvPr>
            <p:ph type="body" idx="1"/>
          </p:nvPr>
        </p:nvSpPr>
        <p:spPr>
          <a:xfrm>
            <a:off x="415600" y="1536633"/>
            <a:ext cx="11360800" cy="503184"/>
          </a:xfrm>
          <a:prstGeom prst="rect">
            <a:avLst/>
          </a:prstGeom>
        </p:spPr>
        <p:txBody>
          <a:bodyPr spcFirstLastPara="1" wrap="square" lIns="91425" tIns="91425" rIns="91425" bIns="91425" anchor="t" anchorCtr="0">
            <a:sp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38" name="Google Shape;138;p20"/>
          <p:cNvSpPr txBox="1">
            <a:spLocks noGrp="1"/>
          </p:cNvSpPr>
          <p:nvPr>
            <p:ph type="sldNum" idx="12"/>
          </p:nvPr>
        </p:nvSpPr>
        <p:spPr>
          <a:xfrm>
            <a:off x="11296611" y="6248544"/>
            <a:ext cx="731600" cy="389756"/>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506779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Blue" type="secHead">
  <p:cSld name="Section Blue">
    <p:bg>
      <p:bgPr>
        <a:blipFill>
          <a:blip r:embed="rId2">
            <a:alphaModFix/>
          </a:blip>
          <a:stretch>
            <a:fillRect/>
          </a:stretch>
        </a:blipFill>
        <a:effectLst/>
      </p:bgPr>
    </p:bg>
    <p:spTree>
      <p:nvGrpSpPr>
        <p:cNvPr id="1" name="Shape 15"/>
        <p:cNvGrpSpPr/>
        <p:nvPr/>
      </p:nvGrpSpPr>
      <p:grpSpPr>
        <a:xfrm>
          <a:off x="0" y="0"/>
          <a:ext cx="0" cy="0"/>
          <a:chOff x="0" y="0"/>
          <a:chExt cx="0" cy="0"/>
        </a:xfrm>
      </p:grpSpPr>
      <p:cxnSp>
        <p:nvCxnSpPr>
          <p:cNvPr id="16" name="Google Shape;16;p3"/>
          <p:cNvCxnSpPr/>
          <p:nvPr/>
        </p:nvCxnSpPr>
        <p:spPr>
          <a:xfrm>
            <a:off x="347800" y="6228100"/>
            <a:ext cx="11496400" cy="0"/>
          </a:xfrm>
          <a:prstGeom prst="straightConnector1">
            <a:avLst/>
          </a:prstGeom>
          <a:noFill/>
          <a:ln w="9525" cap="flat" cmpd="sng">
            <a:solidFill>
              <a:schemeClr val="lt1"/>
            </a:solidFill>
            <a:prstDash val="solid"/>
            <a:round/>
            <a:headEnd type="none" w="med" len="med"/>
            <a:tailEnd type="none" w="med" len="med"/>
          </a:ln>
        </p:spPr>
      </p:cxnSp>
      <p:pic>
        <p:nvPicPr>
          <p:cNvPr id="17" name="Google Shape;17;p3"/>
          <p:cNvPicPr preferRelativeResize="0"/>
          <p:nvPr/>
        </p:nvPicPr>
        <p:blipFill>
          <a:blip r:embed="rId3">
            <a:alphaModFix/>
          </a:blip>
          <a:stretch>
            <a:fillRect/>
          </a:stretch>
        </p:blipFill>
        <p:spPr>
          <a:xfrm>
            <a:off x="9999167" y="6391656"/>
            <a:ext cx="1845036" cy="345067"/>
          </a:xfrm>
          <a:prstGeom prst="rect">
            <a:avLst/>
          </a:prstGeom>
          <a:noFill/>
          <a:ln>
            <a:noFill/>
          </a:ln>
        </p:spPr>
      </p:pic>
      <p:sp>
        <p:nvSpPr>
          <p:cNvPr id="18" name="Google Shape;18;p3"/>
          <p:cNvSpPr txBox="1">
            <a:spLocks noGrp="1"/>
          </p:cNvSpPr>
          <p:nvPr>
            <p:ph type="subTitle" idx="1"/>
          </p:nvPr>
        </p:nvSpPr>
        <p:spPr>
          <a:xfrm>
            <a:off x="677300" y="6323622"/>
            <a:ext cx="3662000" cy="420534"/>
          </a:xfrm>
          <a:prstGeom prst="rect">
            <a:avLst/>
          </a:prstGeom>
        </p:spPr>
        <p:txBody>
          <a:bodyPr spcFirstLastPara="1" wrap="square" lIns="91425" tIns="91425" rIns="91425" bIns="91425" anchor="ctr" anchorCtr="0">
            <a:spAutoFit/>
          </a:bodyPr>
          <a:lstStyle>
            <a:lvl1pPr lvl="0" rtl="0">
              <a:spcBef>
                <a:spcPts val="0"/>
              </a:spcBef>
              <a:spcAft>
                <a:spcPts val="0"/>
              </a:spcAft>
              <a:buClr>
                <a:schemeClr val="lt1"/>
              </a:buClr>
              <a:buSzPts val="1000"/>
              <a:buFont typeface="Proxima Nova"/>
              <a:buNone/>
              <a:defRPr sz="1333">
                <a:solidFill>
                  <a:schemeClr val="l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9" name="Google Shape;19;p3"/>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F9F9F9"/>
                </a:solidFill>
                <a:latin typeface="Proxima Nova Semibold"/>
                <a:ea typeface="Proxima Nova Semibold"/>
                <a:cs typeface="Proxima Nova Semibold"/>
                <a:sym typeface="Proxima Nova Semibold"/>
              </a:defRPr>
            </a:lvl1pPr>
            <a:lvl2pPr lvl="1" algn="l" rtl="0">
              <a:buNone/>
              <a:defRPr>
                <a:solidFill>
                  <a:srgbClr val="F9F9F9"/>
                </a:solidFill>
                <a:latin typeface="Proxima Nova Semibold"/>
                <a:ea typeface="Proxima Nova Semibold"/>
                <a:cs typeface="Proxima Nova Semibold"/>
                <a:sym typeface="Proxima Nova Semibold"/>
              </a:defRPr>
            </a:lvl2pPr>
            <a:lvl3pPr lvl="2" algn="l" rtl="0">
              <a:buNone/>
              <a:defRPr>
                <a:solidFill>
                  <a:srgbClr val="F9F9F9"/>
                </a:solidFill>
                <a:latin typeface="Proxima Nova Semibold"/>
                <a:ea typeface="Proxima Nova Semibold"/>
                <a:cs typeface="Proxima Nova Semibold"/>
                <a:sym typeface="Proxima Nova Semibold"/>
              </a:defRPr>
            </a:lvl3pPr>
            <a:lvl4pPr lvl="3" algn="l" rtl="0">
              <a:buNone/>
              <a:defRPr>
                <a:solidFill>
                  <a:srgbClr val="F9F9F9"/>
                </a:solidFill>
                <a:latin typeface="Proxima Nova Semibold"/>
                <a:ea typeface="Proxima Nova Semibold"/>
                <a:cs typeface="Proxima Nova Semibold"/>
                <a:sym typeface="Proxima Nova Semibold"/>
              </a:defRPr>
            </a:lvl4pPr>
            <a:lvl5pPr lvl="4" algn="l" rtl="0">
              <a:buNone/>
              <a:defRPr>
                <a:solidFill>
                  <a:srgbClr val="F9F9F9"/>
                </a:solidFill>
                <a:latin typeface="Proxima Nova Semibold"/>
                <a:ea typeface="Proxima Nova Semibold"/>
                <a:cs typeface="Proxima Nova Semibold"/>
                <a:sym typeface="Proxima Nova Semibold"/>
              </a:defRPr>
            </a:lvl5pPr>
            <a:lvl6pPr lvl="5" algn="l" rtl="0">
              <a:buNone/>
              <a:defRPr>
                <a:solidFill>
                  <a:srgbClr val="F9F9F9"/>
                </a:solidFill>
                <a:latin typeface="Proxima Nova Semibold"/>
                <a:ea typeface="Proxima Nova Semibold"/>
                <a:cs typeface="Proxima Nova Semibold"/>
                <a:sym typeface="Proxima Nova Semibold"/>
              </a:defRPr>
            </a:lvl6pPr>
            <a:lvl7pPr lvl="6" algn="l" rtl="0">
              <a:buNone/>
              <a:defRPr>
                <a:solidFill>
                  <a:srgbClr val="F9F9F9"/>
                </a:solidFill>
                <a:latin typeface="Proxima Nova Semibold"/>
                <a:ea typeface="Proxima Nova Semibold"/>
                <a:cs typeface="Proxima Nova Semibold"/>
                <a:sym typeface="Proxima Nova Semibold"/>
              </a:defRPr>
            </a:lvl7pPr>
            <a:lvl8pPr lvl="7" algn="l" rtl="0">
              <a:buNone/>
              <a:defRPr>
                <a:solidFill>
                  <a:srgbClr val="F9F9F9"/>
                </a:solidFill>
                <a:latin typeface="Proxima Nova Semibold"/>
                <a:ea typeface="Proxima Nova Semibold"/>
                <a:cs typeface="Proxima Nova Semibold"/>
                <a:sym typeface="Proxima Nova Semibold"/>
              </a:defRPr>
            </a:lvl8pPr>
            <a:lvl9pPr lvl="8" algn="l" rtl="0">
              <a:buNone/>
              <a:defRPr>
                <a:solidFill>
                  <a:srgbClr val="F9F9F9"/>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15442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type="blank">
  <p:cSld name="Blank 1">
    <p:spTree>
      <p:nvGrpSpPr>
        <p:cNvPr id="1" name="Shape 139"/>
        <p:cNvGrpSpPr/>
        <p:nvPr/>
      </p:nvGrpSpPr>
      <p:grpSpPr>
        <a:xfrm>
          <a:off x="0" y="0"/>
          <a:ext cx="0" cy="0"/>
          <a:chOff x="0" y="0"/>
          <a:chExt cx="0" cy="0"/>
        </a:xfrm>
      </p:grpSpPr>
      <p:sp>
        <p:nvSpPr>
          <p:cNvPr id="140" name="Google Shape;140;p21"/>
          <p:cNvSpPr txBox="1">
            <a:spLocks noGrp="1"/>
          </p:cNvSpPr>
          <p:nvPr>
            <p:ph type="sldNum" idx="12"/>
          </p:nvPr>
        </p:nvSpPr>
        <p:spPr>
          <a:xfrm>
            <a:off x="11296611" y="6248544"/>
            <a:ext cx="731600" cy="389756"/>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1327296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_COLUMN_TEXT_1">
  <p:cSld name="ONE_COLUMN_TEXT_1">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415600" y="578879"/>
            <a:ext cx="3744000" cy="1169521"/>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143" name="Google Shape;143;p22"/>
          <p:cNvSpPr txBox="1">
            <a:spLocks noGrp="1"/>
          </p:cNvSpPr>
          <p:nvPr>
            <p:ph type="body" idx="1"/>
          </p:nvPr>
        </p:nvSpPr>
        <p:spPr>
          <a:xfrm>
            <a:off x="415600" y="1852800"/>
            <a:ext cx="3744000" cy="467790"/>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144" name="Google Shape;144;p22"/>
          <p:cNvSpPr txBox="1">
            <a:spLocks noGrp="1"/>
          </p:cNvSpPr>
          <p:nvPr>
            <p:ph type="sldNum" idx="12"/>
          </p:nvPr>
        </p:nvSpPr>
        <p:spPr>
          <a:xfrm>
            <a:off x="11296611" y="6248544"/>
            <a:ext cx="731600" cy="389756"/>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910906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ONLY_2">
  <p:cSld name="TITLE_ONLY_2">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415600" y="593367"/>
            <a:ext cx="11360800" cy="615523"/>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47" name="Google Shape;147;p23"/>
          <p:cNvSpPr txBox="1">
            <a:spLocks noGrp="1"/>
          </p:cNvSpPr>
          <p:nvPr>
            <p:ph type="sldNum" idx="12"/>
          </p:nvPr>
        </p:nvSpPr>
        <p:spPr>
          <a:xfrm>
            <a:off x="11296611" y="6248544"/>
            <a:ext cx="731600" cy="389756"/>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3785088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06EB-D20D-8ECF-AA4C-69CEB99034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D766BE-C5E7-CB17-2C5C-AA2AA1C58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C125FB-BC7A-1EE1-D901-233CE3F70F2E}"/>
              </a:ext>
            </a:extLst>
          </p:cNvPr>
          <p:cNvSpPr>
            <a:spLocks noGrp="1"/>
          </p:cNvSpPr>
          <p:nvPr>
            <p:ph type="dt" sz="half" idx="10"/>
          </p:nvPr>
        </p:nvSpPr>
        <p:spPr/>
        <p:txBody>
          <a:bodyPr/>
          <a:lstStyle/>
          <a:p>
            <a:fld id="{5BCCFB59-5644-4050-8965-59772C647B53}" type="datetimeFigureOut">
              <a:rPr lang="en-US" smtClean="0"/>
              <a:t>12/27/2024</a:t>
            </a:fld>
            <a:endParaRPr lang="en-US"/>
          </a:p>
        </p:txBody>
      </p:sp>
      <p:sp>
        <p:nvSpPr>
          <p:cNvPr id="5" name="Footer Placeholder 4">
            <a:extLst>
              <a:ext uri="{FF2B5EF4-FFF2-40B4-BE49-F238E27FC236}">
                <a16:creationId xmlns:a16="http://schemas.microsoft.com/office/drawing/2014/main" id="{633262A9-E0C3-78A8-D838-E490AEBBC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59F2-5B75-6F77-E0AE-F4EA1219D0E8}"/>
              </a:ext>
            </a:extLst>
          </p:cNvPr>
          <p:cNvSpPr>
            <a:spLocks noGrp="1"/>
          </p:cNvSpPr>
          <p:nvPr>
            <p:ph type="sldNum" sz="quarter" idx="12"/>
          </p:nvPr>
        </p:nvSpPr>
        <p:spPr/>
        <p:txBody>
          <a:bodyPr/>
          <a:lstStyle/>
          <a:p>
            <a:fld id="{63494EEA-BEC2-419C-A5FB-E07778117AF3}" type="slidenum">
              <a:rPr lang="en-US" smtClean="0"/>
              <a:t>‹#›</a:t>
            </a:fld>
            <a:endParaRPr lang="en-US"/>
          </a:p>
        </p:txBody>
      </p:sp>
    </p:spTree>
    <p:extLst>
      <p:ext uri="{BB962C8B-B14F-4D97-AF65-F5344CB8AC3E}">
        <p14:creationId xmlns:p14="http://schemas.microsoft.com/office/powerpoint/2010/main" val="206532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Description Blue">
  <p:cSld name="Title and Description Blue">
    <p:bg>
      <p:bgPr>
        <a:blipFill>
          <a:blip r:embed="rId2">
            <a:alphaModFix/>
          </a:blip>
          <a:stretch>
            <a:fillRect/>
          </a:stretch>
        </a:blipFill>
        <a:effectLst/>
      </p:bgPr>
    </p:bg>
    <p:spTree>
      <p:nvGrpSpPr>
        <p:cNvPr id="1" name="Shape 20"/>
        <p:cNvGrpSpPr/>
        <p:nvPr/>
      </p:nvGrpSpPr>
      <p:grpSpPr>
        <a:xfrm>
          <a:off x="0" y="0"/>
          <a:ext cx="0" cy="0"/>
          <a:chOff x="0" y="0"/>
          <a:chExt cx="0" cy="0"/>
        </a:xfrm>
      </p:grpSpPr>
      <p:cxnSp>
        <p:nvCxnSpPr>
          <p:cNvPr id="21" name="Google Shape;21;p4"/>
          <p:cNvCxnSpPr/>
          <p:nvPr/>
        </p:nvCxnSpPr>
        <p:spPr>
          <a:xfrm>
            <a:off x="347800" y="6228100"/>
            <a:ext cx="11496400" cy="0"/>
          </a:xfrm>
          <a:prstGeom prst="straightConnector1">
            <a:avLst/>
          </a:prstGeom>
          <a:noFill/>
          <a:ln w="9525" cap="flat" cmpd="sng">
            <a:solidFill>
              <a:schemeClr val="lt1"/>
            </a:solidFill>
            <a:prstDash val="solid"/>
            <a:round/>
            <a:headEnd type="none" w="med" len="med"/>
            <a:tailEnd type="none" w="med" len="med"/>
          </a:ln>
        </p:spPr>
      </p:cxnSp>
      <p:pic>
        <p:nvPicPr>
          <p:cNvPr id="22" name="Google Shape;22;p4"/>
          <p:cNvPicPr preferRelativeResize="0"/>
          <p:nvPr/>
        </p:nvPicPr>
        <p:blipFill>
          <a:blip r:embed="rId3">
            <a:alphaModFix/>
          </a:blip>
          <a:stretch>
            <a:fillRect/>
          </a:stretch>
        </p:blipFill>
        <p:spPr>
          <a:xfrm>
            <a:off x="9999167" y="6391656"/>
            <a:ext cx="1845036" cy="345067"/>
          </a:xfrm>
          <a:prstGeom prst="rect">
            <a:avLst/>
          </a:prstGeom>
          <a:noFill/>
          <a:ln>
            <a:noFill/>
          </a:ln>
        </p:spPr>
      </p:pic>
      <p:sp>
        <p:nvSpPr>
          <p:cNvPr id="23" name="Google Shape;23;p4"/>
          <p:cNvSpPr txBox="1">
            <a:spLocks noGrp="1"/>
          </p:cNvSpPr>
          <p:nvPr>
            <p:ph type="subTitle" idx="1"/>
          </p:nvPr>
        </p:nvSpPr>
        <p:spPr>
          <a:xfrm>
            <a:off x="677300" y="6323622"/>
            <a:ext cx="3662000" cy="420534"/>
          </a:xfrm>
          <a:prstGeom prst="rect">
            <a:avLst/>
          </a:prstGeom>
        </p:spPr>
        <p:txBody>
          <a:bodyPr spcFirstLastPara="1" wrap="square" lIns="91425" tIns="91425" rIns="91425" bIns="91425" anchor="ctr" anchorCtr="0">
            <a:spAutoFit/>
          </a:bodyPr>
          <a:lstStyle>
            <a:lvl1pPr lvl="0" rtl="0">
              <a:spcBef>
                <a:spcPts val="0"/>
              </a:spcBef>
              <a:spcAft>
                <a:spcPts val="0"/>
              </a:spcAft>
              <a:buClr>
                <a:schemeClr val="lt1"/>
              </a:buClr>
              <a:buSzPts val="1000"/>
              <a:buFont typeface="Proxima Nova"/>
              <a:buNone/>
              <a:defRPr sz="1333">
                <a:solidFill>
                  <a:schemeClr val="l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4" name="Google Shape;24;p4"/>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F9F9F9"/>
                </a:solidFill>
                <a:latin typeface="Proxima Nova Semibold"/>
                <a:ea typeface="Proxima Nova Semibold"/>
                <a:cs typeface="Proxima Nova Semibold"/>
                <a:sym typeface="Proxima Nova Semibold"/>
              </a:defRPr>
            </a:lvl1pPr>
            <a:lvl2pPr lvl="1" algn="l" rtl="0">
              <a:buNone/>
              <a:defRPr>
                <a:solidFill>
                  <a:srgbClr val="F9F9F9"/>
                </a:solidFill>
                <a:latin typeface="Proxima Nova Semibold"/>
                <a:ea typeface="Proxima Nova Semibold"/>
                <a:cs typeface="Proxima Nova Semibold"/>
                <a:sym typeface="Proxima Nova Semibold"/>
              </a:defRPr>
            </a:lvl2pPr>
            <a:lvl3pPr lvl="2" algn="l" rtl="0">
              <a:buNone/>
              <a:defRPr>
                <a:solidFill>
                  <a:srgbClr val="F9F9F9"/>
                </a:solidFill>
                <a:latin typeface="Proxima Nova Semibold"/>
                <a:ea typeface="Proxima Nova Semibold"/>
                <a:cs typeface="Proxima Nova Semibold"/>
                <a:sym typeface="Proxima Nova Semibold"/>
              </a:defRPr>
            </a:lvl3pPr>
            <a:lvl4pPr lvl="3" algn="l" rtl="0">
              <a:buNone/>
              <a:defRPr>
                <a:solidFill>
                  <a:srgbClr val="F9F9F9"/>
                </a:solidFill>
                <a:latin typeface="Proxima Nova Semibold"/>
                <a:ea typeface="Proxima Nova Semibold"/>
                <a:cs typeface="Proxima Nova Semibold"/>
                <a:sym typeface="Proxima Nova Semibold"/>
              </a:defRPr>
            </a:lvl4pPr>
            <a:lvl5pPr lvl="4" algn="l" rtl="0">
              <a:buNone/>
              <a:defRPr>
                <a:solidFill>
                  <a:srgbClr val="F9F9F9"/>
                </a:solidFill>
                <a:latin typeface="Proxima Nova Semibold"/>
                <a:ea typeface="Proxima Nova Semibold"/>
                <a:cs typeface="Proxima Nova Semibold"/>
                <a:sym typeface="Proxima Nova Semibold"/>
              </a:defRPr>
            </a:lvl5pPr>
            <a:lvl6pPr lvl="5" algn="l" rtl="0">
              <a:buNone/>
              <a:defRPr>
                <a:solidFill>
                  <a:srgbClr val="F9F9F9"/>
                </a:solidFill>
                <a:latin typeface="Proxima Nova Semibold"/>
                <a:ea typeface="Proxima Nova Semibold"/>
                <a:cs typeface="Proxima Nova Semibold"/>
                <a:sym typeface="Proxima Nova Semibold"/>
              </a:defRPr>
            </a:lvl6pPr>
            <a:lvl7pPr lvl="6" algn="l" rtl="0">
              <a:buNone/>
              <a:defRPr>
                <a:solidFill>
                  <a:srgbClr val="F9F9F9"/>
                </a:solidFill>
                <a:latin typeface="Proxima Nova Semibold"/>
                <a:ea typeface="Proxima Nova Semibold"/>
                <a:cs typeface="Proxima Nova Semibold"/>
                <a:sym typeface="Proxima Nova Semibold"/>
              </a:defRPr>
            </a:lvl7pPr>
            <a:lvl8pPr lvl="7" algn="l" rtl="0">
              <a:buNone/>
              <a:defRPr>
                <a:solidFill>
                  <a:srgbClr val="F9F9F9"/>
                </a:solidFill>
                <a:latin typeface="Proxima Nova Semibold"/>
                <a:ea typeface="Proxima Nova Semibold"/>
                <a:cs typeface="Proxima Nova Semibold"/>
                <a:sym typeface="Proxima Nova Semibold"/>
              </a:defRPr>
            </a:lvl8pPr>
            <a:lvl9pPr lvl="8" algn="l" rtl="0">
              <a:buNone/>
              <a:defRPr>
                <a:solidFill>
                  <a:srgbClr val="F9F9F9"/>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
        <p:nvSpPr>
          <p:cNvPr id="25" name="Google Shape;25;p4"/>
          <p:cNvSpPr txBox="1">
            <a:spLocks noGrp="1"/>
          </p:cNvSpPr>
          <p:nvPr>
            <p:ph type="title"/>
          </p:nvPr>
        </p:nvSpPr>
        <p:spPr>
          <a:xfrm>
            <a:off x="415600" y="232300"/>
            <a:ext cx="11360800" cy="800189"/>
          </a:xfrm>
          <a:prstGeom prst="rect">
            <a:avLst/>
          </a:prstGeom>
        </p:spPr>
        <p:txBody>
          <a:bodyPr spcFirstLastPara="1" wrap="square" lIns="91425" tIns="91425" rIns="91425" bIns="91425" anchor="t" anchorCtr="0">
            <a:spAutoFit/>
          </a:bodyPr>
          <a:lstStyle>
            <a:lvl1pPr lvl="0" algn="ctr" rtl="0">
              <a:spcBef>
                <a:spcPts val="0"/>
              </a:spcBef>
              <a:spcAft>
                <a:spcPts val="0"/>
              </a:spcAft>
              <a:buClr>
                <a:srgbClr val="F9F9F9"/>
              </a:buClr>
              <a:buSzPts val="3000"/>
              <a:buFont typeface="Proxima Nova Extrabold"/>
              <a:buNone/>
              <a:defRPr sz="4000">
                <a:solidFill>
                  <a:srgbClr val="F9F9F9"/>
                </a:solidFill>
                <a:latin typeface="Proxima Nova Extrabold"/>
                <a:ea typeface="Proxima Nova Extrabold"/>
                <a:cs typeface="Proxima Nova Extrabold"/>
                <a:sym typeface="Proxima Nova Extrabold"/>
              </a:defRPr>
            </a:lvl1pPr>
            <a:lvl2pPr lvl="1" rtl="0">
              <a:spcBef>
                <a:spcPts val="0"/>
              </a:spcBef>
              <a:spcAft>
                <a:spcPts val="0"/>
              </a:spcAft>
              <a:buClr>
                <a:srgbClr val="F9F9F9"/>
              </a:buClr>
              <a:buSzPts val="3000"/>
              <a:buNone/>
              <a:defRPr sz="4000">
                <a:solidFill>
                  <a:srgbClr val="F9F9F9"/>
                </a:solidFill>
              </a:defRPr>
            </a:lvl2pPr>
            <a:lvl3pPr lvl="2" rtl="0">
              <a:spcBef>
                <a:spcPts val="0"/>
              </a:spcBef>
              <a:spcAft>
                <a:spcPts val="0"/>
              </a:spcAft>
              <a:buClr>
                <a:srgbClr val="F9F9F9"/>
              </a:buClr>
              <a:buSzPts val="3000"/>
              <a:buNone/>
              <a:defRPr sz="4000">
                <a:solidFill>
                  <a:srgbClr val="F9F9F9"/>
                </a:solidFill>
              </a:defRPr>
            </a:lvl3pPr>
            <a:lvl4pPr lvl="3" rtl="0">
              <a:spcBef>
                <a:spcPts val="0"/>
              </a:spcBef>
              <a:spcAft>
                <a:spcPts val="0"/>
              </a:spcAft>
              <a:buClr>
                <a:srgbClr val="F9F9F9"/>
              </a:buClr>
              <a:buSzPts val="3000"/>
              <a:buNone/>
              <a:defRPr sz="4000">
                <a:solidFill>
                  <a:srgbClr val="F9F9F9"/>
                </a:solidFill>
              </a:defRPr>
            </a:lvl4pPr>
            <a:lvl5pPr lvl="4" rtl="0">
              <a:spcBef>
                <a:spcPts val="0"/>
              </a:spcBef>
              <a:spcAft>
                <a:spcPts val="0"/>
              </a:spcAft>
              <a:buClr>
                <a:srgbClr val="F9F9F9"/>
              </a:buClr>
              <a:buSzPts val="3000"/>
              <a:buNone/>
              <a:defRPr sz="4000">
                <a:solidFill>
                  <a:srgbClr val="F9F9F9"/>
                </a:solidFill>
              </a:defRPr>
            </a:lvl5pPr>
            <a:lvl6pPr lvl="5" rtl="0">
              <a:spcBef>
                <a:spcPts val="0"/>
              </a:spcBef>
              <a:spcAft>
                <a:spcPts val="0"/>
              </a:spcAft>
              <a:buClr>
                <a:srgbClr val="F9F9F9"/>
              </a:buClr>
              <a:buSzPts val="3000"/>
              <a:buNone/>
              <a:defRPr sz="4000">
                <a:solidFill>
                  <a:srgbClr val="F9F9F9"/>
                </a:solidFill>
              </a:defRPr>
            </a:lvl6pPr>
            <a:lvl7pPr lvl="6" rtl="0">
              <a:spcBef>
                <a:spcPts val="0"/>
              </a:spcBef>
              <a:spcAft>
                <a:spcPts val="0"/>
              </a:spcAft>
              <a:buClr>
                <a:srgbClr val="F9F9F9"/>
              </a:buClr>
              <a:buSzPts val="3000"/>
              <a:buNone/>
              <a:defRPr sz="4000">
                <a:solidFill>
                  <a:srgbClr val="F9F9F9"/>
                </a:solidFill>
              </a:defRPr>
            </a:lvl7pPr>
            <a:lvl8pPr lvl="7" rtl="0">
              <a:spcBef>
                <a:spcPts val="0"/>
              </a:spcBef>
              <a:spcAft>
                <a:spcPts val="0"/>
              </a:spcAft>
              <a:buClr>
                <a:srgbClr val="F9F9F9"/>
              </a:buClr>
              <a:buSzPts val="3000"/>
              <a:buNone/>
              <a:defRPr sz="4000">
                <a:solidFill>
                  <a:srgbClr val="F9F9F9"/>
                </a:solidFill>
              </a:defRPr>
            </a:lvl8pPr>
            <a:lvl9pPr lvl="8" rtl="0">
              <a:spcBef>
                <a:spcPts val="0"/>
              </a:spcBef>
              <a:spcAft>
                <a:spcPts val="0"/>
              </a:spcAft>
              <a:buClr>
                <a:srgbClr val="F9F9F9"/>
              </a:buClr>
              <a:buSzPts val="3000"/>
              <a:buNone/>
              <a:defRPr sz="4000">
                <a:solidFill>
                  <a:srgbClr val="F9F9F9"/>
                </a:solidFill>
              </a:defRPr>
            </a:lvl9pPr>
          </a:lstStyle>
          <a:p>
            <a:r>
              <a:rPr lang="en-US"/>
              <a:t>Click to edit Master title style</a:t>
            </a:r>
            <a:endParaRPr/>
          </a:p>
        </p:txBody>
      </p:sp>
      <p:sp>
        <p:nvSpPr>
          <p:cNvPr id="26" name="Google Shape;26;p4"/>
          <p:cNvSpPr txBox="1">
            <a:spLocks noGrp="1"/>
          </p:cNvSpPr>
          <p:nvPr>
            <p:ph type="title" idx="2"/>
          </p:nvPr>
        </p:nvSpPr>
        <p:spPr>
          <a:xfrm>
            <a:off x="415600" y="867000"/>
            <a:ext cx="11360800" cy="553968"/>
          </a:xfrm>
          <a:prstGeom prst="rect">
            <a:avLst/>
          </a:prstGeom>
        </p:spPr>
        <p:txBody>
          <a:bodyPr spcFirstLastPara="1" wrap="square" lIns="91425" tIns="91425" rIns="91425" bIns="91425" anchor="t" anchorCtr="0">
            <a:spAutoFit/>
          </a:bodyPr>
          <a:lstStyle>
            <a:lvl1pPr lvl="0" algn="ctr" rtl="0">
              <a:spcBef>
                <a:spcPts val="0"/>
              </a:spcBef>
              <a:spcAft>
                <a:spcPts val="0"/>
              </a:spcAft>
              <a:buClr>
                <a:srgbClr val="F9F9F9"/>
              </a:buClr>
              <a:buSzPts val="1800"/>
              <a:buFont typeface="Proxima Nova"/>
              <a:buNone/>
              <a:defRPr sz="2400">
                <a:solidFill>
                  <a:srgbClr val="F9F9F9"/>
                </a:solidFill>
                <a:latin typeface="Proxima Nova"/>
                <a:ea typeface="Proxima Nova"/>
                <a:cs typeface="Proxima Nova"/>
                <a:sym typeface="Proxima Nova"/>
              </a:defRPr>
            </a:lvl1pPr>
            <a:lvl2pPr lvl="1"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2pPr>
            <a:lvl3pPr lvl="2"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3pPr>
            <a:lvl4pPr lvl="3"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4pPr>
            <a:lvl5pPr lvl="4"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5pPr>
            <a:lvl6pPr lvl="5"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6pPr>
            <a:lvl7pPr lvl="6"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7pPr>
            <a:lvl8pPr lvl="7"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8pPr>
            <a:lvl9pPr lvl="8" algn="ctr" rtl="0">
              <a:spcBef>
                <a:spcPts val="0"/>
              </a:spcBef>
              <a:spcAft>
                <a:spcPts val="0"/>
              </a:spcAft>
              <a:buClr>
                <a:srgbClr val="F9F9F9"/>
              </a:buClr>
              <a:buSzPts val="2400"/>
              <a:buFont typeface="Proxima Nova"/>
              <a:buNone/>
              <a:defRPr sz="3200">
                <a:solidFill>
                  <a:srgbClr val="F9F9F9"/>
                </a:solidFill>
                <a:latin typeface="Proxima Nova"/>
                <a:ea typeface="Proxima Nova"/>
                <a:cs typeface="Proxima Nova"/>
                <a:sym typeface="Proxima Nova"/>
              </a:defRPr>
            </a:lvl9pPr>
          </a:lstStyle>
          <a:p>
            <a:r>
              <a:rPr lang="en-US"/>
              <a:t>Click to edit Master title style</a:t>
            </a:r>
            <a:endParaRPr/>
          </a:p>
        </p:txBody>
      </p:sp>
    </p:spTree>
    <p:extLst>
      <p:ext uri="{BB962C8B-B14F-4D97-AF65-F5344CB8AC3E}">
        <p14:creationId xmlns:p14="http://schemas.microsoft.com/office/powerpoint/2010/main" val="174154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x">
  <p:cSld name="Blank">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176503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Description" type="twoColTx">
  <p:cSld name="Title and 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cxnSp>
        <p:nvCxnSpPr>
          <p:cNvPr id="29" name="Google Shape;29;p6"/>
          <p:cNvCxnSpPr/>
          <p:nvPr/>
        </p:nvCxnSpPr>
        <p:spPr>
          <a:xfrm>
            <a:off x="347800" y="6228100"/>
            <a:ext cx="11496400" cy="0"/>
          </a:xfrm>
          <a:prstGeom prst="straightConnector1">
            <a:avLst/>
          </a:prstGeom>
          <a:noFill/>
          <a:ln w="9525" cap="flat" cmpd="sng">
            <a:solidFill>
              <a:srgbClr val="0638A8"/>
            </a:solidFill>
            <a:prstDash val="solid"/>
            <a:round/>
            <a:headEnd type="none" w="med" len="med"/>
            <a:tailEnd type="none" w="med" len="med"/>
          </a:ln>
        </p:spPr>
      </p:cxnSp>
      <p:pic>
        <p:nvPicPr>
          <p:cNvPr id="30" name="Google Shape;30;p6"/>
          <p:cNvPicPr preferRelativeResize="0"/>
          <p:nvPr/>
        </p:nvPicPr>
        <p:blipFill>
          <a:blip r:embed="rId3">
            <a:alphaModFix/>
          </a:blip>
          <a:stretch>
            <a:fillRect/>
          </a:stretch>
        </p:blipFill>
        <p:spPr>
          <a:xfrm>
            <a:off x="9999167" y="6391656"/>
            <a:ext cx="1845036" cy="345067"/>
          </a:xfrm>
          <a:prstGeom prst="rect">
            <a:avLst/>
          </a:prstGeom>
          <a:noFill/>
          <a:ln>
            <a:noFill/>
          </a:ln>
        </p:spPr>
      </p:pic>
      <p:sp>
        <p:nvSpPr>
          <p:cNvPr id="31" name="Google Shape;31;p6"/>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pic>
        <p:nvPicPr>
          <p:cNvPr id="32" name="Google Shape;32;p6"/>
          <p:cNvPicPr preferRelativeResize="0"/>
          <p:nvPr/>
        </p:nvPicPr>
        <p:blipFill rotWithShape="1">
          <a:blip r:embed="rId4">
            <a:alphaModFix/>
          </a:blip>
          <a:srcRect r="10"/>
          <a:stretch/>
        </p:blipFill>
        <p:spPr>
          <a:xfrm>
            <a:off x="9999167" y="6391667"/>
            <a:ext cx="1845036" cy="345067"/>
          </a:xfrm>
          <a:prstGeom prst="rect">
            <a:avLst/>
          </a:prstGeom>
          <a:noFill/>
          <a:ln>
            <a:noFill/>
          </a:ln>
        </p:spPr>
      </p:pic>
      <p:sp>
        <p:nvSpPr>
          <p:cNvPr id="33" name="Google Shape;33;p6"/>
          <p:cNvSpPr txBox="1">
            <a:spLocks noGrp="1"/>
          </p:cNvSpPr>
          <p:nvPr>
            <p:ph type="title"/>
          </p:nvPr>
        </p:nvSpPr>
        <p:spPr>
          <a:xfrm>
            <a:off x="415600" y="232300"/>
            <a:ext cx="11360800" cy="800189"/>
          </a:xfrm>
          <a:prstGeom prst="rect">
            <a:avLst/>
          </a:prstGeom>
        </p:spPr>
        <p:txBody>
          <a:bodyPr spcFirstLastPara="1" wrap="square" lIns="91425" tIns="91425" rIns="91425" bIns="91425" anchor="t" anchorCtr="0">
            <a:spAutoFit/>
          </a:bodyPr>
          <a:lstStyle>
            <a:lvl1pPr lvl="0" algn="ctr" rtl="0">
              <a:spcBef>
                <a:spcPts val="0"/>
              </a:spcBef>
              <a:spcAft>
                <a:spcPts val="0"/>
              </a:spcAft>
              <a:buClr>
                <a:srgbClr val="0638A8"/>
              </a:buClr>
              <a:buSzPts val="3000"/>
              <a:buFont typeface="Proxima Nova Extrabold"/>
              <a:buNone/>
              <a:defRPr sz="4000">
                <a:solidFill>
                  <a:srgbClr val="0638A8"/>
                </a:solidFill>
                <a:latin typeface="Proxima Nova Extrabold"/>
                <a:ea typeface="Proxima Nova Extrabold"/>
                <a:cs typeface="Proxima Nova Extrabold"/>
                <a:sym typeface="Proxima Nova Extra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34" name="Google Shape;34;p6"/>
          <p:cNvSpPr txBox="1">
            <a:spLocks noGrp="1"/>
          </p:cNvSpPr>
          <p:nvPr>
            <p:ph type="title" idx="2"/>
          </p:nvPr>
        </p:nvSpPr>
        <p:spPr>
          <a:xfrm>
            <a:off x="415600" y="867000"/>
            <a:ext cx="11360800" cy="553968"/>
          </a:xfrm>
          <a:prstGeom prst="rect">
            <a:avLst/>
          </a:prstGeom>
        </p:spPr>
        <p:txBody>
          <a:bodyPr spcFirstLastPara="1" wrap="square" lIns="91425" tIns="91425" rIns="91425" bIns="91425" anchor="t" anchorCtr="0">
            <a:spAutoFit/>
          </a:bodyPr>
          <a:lstStyle>
            <a:lvl1pPr lvl="0" algn="ctr" rtl="0">
              <a:spcBef>
                <a:spcPts val="0"/>
              </a:spcBef>
              <a:spcAft>
                <a:spcPts val="0"/>
              </a:spcAft>
              <a:buClr>
                <a:srgbClr val="939597"/>
              </a:buClr>
              <a:buSzPts val="1800"/>
              <a:buFont typeface="Proxima Nova"/>
              <a:buNone/>
              <a:defRPr sz="2400">
                <a:solidFill>
                  <a:srgbClr val="939597"/>
                </a:solidFill>
                <a:latin typeface="Proxima Nova"/>
                <a:ea typeface="Proxima Nova"/>
                <a:cs typeface="Proxima Nova"/>
                <a:sym typeface="Proxima Nova"/>
              </a:defRPr>
            </a:lvl1pPr>
            <a:lvl2pPr lvl="1" algn="ctr" rtl="0">
              <a:spcBef>
                <a:spcPts val="0"/>
              </a:spcBef>
              <a:spcAft>
                <a:spcPts val="0"/>
              </a:spcAft>
              <a:buSzPts val="2400"/>
              <a:buFont typeface="Proxima Nova"/>
              <a:buNone/>
              <a:defRPr sz="3200">
                <a:latin typeface="Proxima Nova"/>
                <a:ea typeface="Proxima Nova"/>
                <a:cs typeface="Proxima Nova"/>
                <a:sym typeface="Proxima Nova"/>
              </a:defRPr>
            </a:lvl2pPr>
            <a:lvl3pPr lvl="2" algn="ctr" rtl="0">
              <a:spcBef>
                <a:spcPts val="0"/>
              </a:spcBef>
              <a:spcAft>
                <a:spcPts val="0"/>
              </a:spcAft>
              <a:buSzPts val="2400"/>
              <a:buFont typeface="Proxima Nova"/>
              <a:buNone/>
              <a:defRPr sz="3200">
                <a:latin typeface="Proxima Nova"/>
                <a:ea typeface="Proxima Nova"/>
                <a:cs typeface="Proxima Nova"/>
                <a:sym typeface="Proxima Nova"/>
              </a:defRPr>
            </a:lvl3pPr>
            <a:lvl4pPr lvl="3" algn="ctr" rtl="0">
              <a:spcBef>
                <a:spcPts val="0"/>
              </a:spcBef>
              <a:spcAft>
                <a:spcPts val="0"/>
              </a:spcAft>
              <a:buSzPts val="2400"/>
              <a:buFont typeface="Proxima Nova"/>
              <a:buNone/>
              <a:defRPr sz="3200">
                <a:latin typeface="Proxima Nova"/>
                <a:ea typeface="Proxima Nova"/>
                <a:cs typeface="Proxima Nova"/>
                <a:sym typeface="Proxima Nova"/>
              </a:defRPr>
            </a:lvl4pPr>
            <a:lvl5pPr lvl="4" algn="ctr" rtl="0">
              <a:spcBef>
                <a:spcPts val="0"/>
              </a:spcBef>
              <a:spcAft>
                <a:spcPts val="0"/>
              </a:spcAft>
              <a:buSzPts val="2400"/>
              <a:buFont typeface="Proxima Nova"/>
              <a:buNone/>
              <a:defRPr sz="3200">
                <a:latin typeface="Proxima Nova"/>
                <a:ea typeface="Proxima Nova"/>
                <a:cs typeface="Proxima Nova"/>
                <a:sym typeface="Proxima Nova"/>
              </a:defRPr>
            </a:lvl5pPr>
            <a:lvl6pPr lvl="5" algn="ctr" rtl="0">
              <a:spcBef>
                <a:spcPts val="0"/>
              </a:spcBef>
              <a:spcAft>
                <a:spcPts val="0"/>
              </a:spcAft>
              <a:buSzPts val="2400"/>
              <a:buFont typeface="Proxima Nova"/>
              <a:buNone/>
              <a:defRPr sz="3200">
                <a:latin typeface="Proxima Nova"/>
                <a:ea typeface="Proxima Nova"/>
                <a:cs typeface="Proxima Nova"/>
                <a:sym typeface="Proxima Nova"/>
              </a:defRPr>
            </a:lvl6pPr>
            <a:lvl7pPr lvl="6" algn="ctr" rtl="0">
              <a:spcBef>
                <a:spcPts val="0"/>
              </a:spcBef>
              <a:spcAft>
                <a:spcPts val="0"/>
              </a:spcAft>
              <a:buSzPts val="2400"/>
              <a:buFont typeface="Proxima Nova"/>
              <a:buNone/>
              <a:defRPr sz="3200">
                <a:latin typeface="Proxima Nova"/>
                <a:ea typeface="Proxima Nova"/>
                <a:cs typeface="Proxima Nova"/>
                <a:sym typeface="Proxima Nova"/>
              </a:defRPr>
            </a:lvl7pPr>
            <a:lvl8pPr lvl="7" algn="ctr" rtl="0">
              <a:spcBef>
                <a:spcPts val="0"/>
              </a:spcBef>
              <a:spcAft>
                <a:spcPts val="0"/>
              </a:spcAft>
              <a:buSzPts val="2400"/>
              <a:buFont typeface="Proxima Nova"/>
              <a:buNone/>
              <a:defRPr sz="3200">
                <a:latin typeface="Proxima Nova"/>
                <a:ea typeface="Proxima Nova"/>
                <a:cs typeface="Proxima Nova"/>
                <a:sym typeface="Proxima Nova"/>
              </a:defRPr>
            </a:lvl8pPr>
            <a:lvl9pPr lvl="8" algn="ctr" rtl="0">
              <a:spcBef>
                <a:spcPts val="0"/>
              </a:spcBef>
              <a:spcAft>
                <a:spcPts val="0"/>
              </a:spcAft>
              <a:buSzPts val="2400"/>
              <a:buFont typeface="Proxima Nova"/>
              <a:buNone/>
              <a:defRPr sz="3200">
                <a:latin typeface="Proxima Nova"/>
                <a:ea typeface="Proxima Nova"/>
                <a:cs typeface="Proxima Nova"/>
                <a:sym typeface="Proxima Nova"/>
              </a:defRPr>
            </a:lvl9pPr>
          </a:lstStyle>
          <a:p>
            <a:r>
              <a:rPr lang="en-US"/>
              <a:t>Click to edit Master title style</a:t>
            </a:r>
            <a:endParaRPr/>
          </a:p>
        </p:txBody>
      </p:sp>
      <p:sp>
        <p:nvSpPr>
          <p:cNvPr id="35" name="Google Shape;35;p6"/>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923529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py and Image Right" type="titleOnly">
  <p:cSld name="Copy and Image Right">
    <p:bg>
      <p:bgPr>
        <a:solidFill>
          <a:schemeClr val="lt1"/>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11296611" y="6248544"/>
            <a:ext cx="731600" cy="389756"/>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8" name="Google Shape;38;p7"/>
          <p:cNvSpPr>
            <a:spLocks noGrp="1"/>
          </p:cNvSpPr>
          <p:nvPr>
            <p:ph type="pic" idx="2"/>
          </p:nvPr>
        </p:nvSpPr>
        <p:spPr>
          <a:xfrm>
            <a:off x="5858367" y="0"/>
            <a:ext cx="6333600" cy="6858000"/>
          </a:xfrm>
          <a:prstGeom prst="rect">
            <a:avLst/>
          </a:prstGeom>
          <a:noFill/>
          <a:ln>
            <a:noFill/>
          </a:ln>
        </p:spPr>
      </p:sp>
      <p:sp>
        <p:nvSpPr>
          <p:cNvPr id="39" name="Google Shape;39;p7"/>
          <p:cNvSpPr/>
          <p:nvPr/>
        </p:nvSpPr>
        <p:spPr>
          <a:xfrm>
            <a:off x="5743567" y="4626800"/>
            <a:ext cx="114800" cy="2231200"/>
          </a:xfrm>
          <a:prstGeom prst="rect">
            <a:avLst/>
          </a:prstGeom>
          <a:solidFill>
            <a:srgbClr val="E5A82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7"/>
          <p:cNvSpPr/>
          <p:nvPr/>
        </p:nvSpPr>
        <p:spPr>
          <a:xfrm>
            <a:off x="5743567" y="2231200"/>
            <a:ext cx="114800" cy="2395600"/>
          </a:xfrm>
          <a:prstGeom prst="rect">
            <a:avLst/>
          </a:prstGeom>
          <a:solidFill>
            <a:srgbClr val="0055A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7"/>
          <p:cNvSpPr/>
          <p:nvPr/>
        </p:nvSpPr>
        <p:spPr>
          <a:xfrm>
            <a:off x="5743567" y="0"/>
            <a:ext cx="114800" cy="2231200"/>
          </a:xfrm>
          <a:prstGeom prst="rect">
            <a:avLst/>
          </a:prstGeom>
          <a:solidFill>
            <a:srgbClr val="0638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7"/>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43" name="Google Shape;43;p7"/>
          <p:cNvSpPr txBox="1">
            <a:spLocks noGrp="1"/>
          </p:cNvSpPr>
          <p:nvPr>
            <p:ph type="sldNum" idx="3"/>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2171584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nd Copy Right">
  <p:cSld name="Image and Copy Right">
    <p:bg>
      <p:bgPr>
        <a:solidFill>
          <a:schemeClr val="lt1"/>
        </a:solidFill>
        <a:effectLst/>
      </p:bgPr>
    </p:bg>
    <p:spTree>
      <p:nvGrpSpPr>
        <p:cNvPr id="1" name="Shape 44"/>
        <p:cNvGrpSpPr/>
        <p:nvPr/>
      </p:nvGrpSpPr>
      <p:grpSpPr>
        <a:xfrm>
          <a:off x="0" y="0"/>
          <a:ext cx="0" cy="0"/>
          <a:chOff x="0" y="0"/>
          <a:chExt cx="0" cy="0"/>
        </a:xfrm>
      </p:grpSpPr>
      <p:sp>
        <p:nvSpPr>
          <p:cNvPr id="45" name="Google Shape;45;p8"/>
          <p:cNvSpPr/>
          <p:nvPr/>
        </p:nvSpPr>
        <p:spPr>
          <a:xfrm>
            <a:off x="5743567" y="4626800"/>
            <a:ext cx="114800" cy="2231200"/>
          </a:xfrm>
          <a:prstGeom prst="rect">
            <a:avLst/>
          </a:prstGeom>
          <a:solidFill>
            <a:srgbClr val="E5A82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8"/>
          <p:cNvSpPr/>
          <p:nvPr/>
        </p:nvSpPr>
        <p:spPr>
          <a:xfrm>
            <a:off x="5743567" y="2231200"/>
            <a:ext cx="114800" cy="2395600"/>
          </a:xfrm>
          <a:prstGeom prst="rect">
            <a:avLst/>
          </a:prstGeom>
          <a:solidFill>
            <a:srgbClr val="0055A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8"/>
          <p:cNvSpPr/>
          <p:nvPr/>
        </p:nvSpPr>
        <p:spPr>
          <a:xfrm>
            <a:off x="5743567" y="0"/>
            <a:ext cx="114800" cy="2231200"/>
          </a:xfrm>
          <a:prstGeom prst="rect">
            <a:avLst/>
          </a:prstGeom>
          <a:solidFill>
            <a:srgbClr val="0638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8"/>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0638A8"/>
              </a:buClr>
              <a:buSzPts val="1000"/>
              <a:buFont typeface="Proxima Nova"/>
              <a:buNone/>
              <a:defRPr sz="1333">
                <a:solidFill>
                  <a:srgbClr val="0638A8"/>
                </a:solidFill>
                <a:latin typeface="Proxima Nova"/>
                <a:ea typeface="Proxima Nova"/>
                <a:cs typeface="Proxima Nova"/>
                <a:sym typeface="Proxima Nova"/>
              </a:defRPr>
            </a:lvl1pPr>
            <a:lvl2pPr lvl="1" rtl="0">
              <a:spcBef>
                <a:spcPts val="0"/>
              </a:spcBef>
              <a:spcAft>
                <a:spcPts val="0"/>
              </a:spcAft>
              <a:buClr>
                <a:srgbClr val="0638A8"/>
              </a:buClr>
              <a:buSzPts val="1400"/>
              <a:buNone/>
              <a:defRPr>
                <a:solidFill>
                  <a:srgbClr val="0638A8"/>
                </a:solidFill>
              </a:defRPr>
            </a:lvl2pPr>
            <a:lvl3pPr lvl="2" rtl="0">
              <a:spcBef>
                <a:spcPts val="0"/>
              </a:spcBef>
              <a:spcAft>
                <a:spcPts val="0"/>
              </a:spcAft>
              <a:buClr>
                <a:srgbClr val="0638A8"/>
              </a:buClr>
              <a:buSzPts val="1400"/>
              <a:buNone/>
              <a:defRPr>
                <a:solidFill>
                  <a:srgbClr val="0638A8"/>
                </a:solidFill>
              </a:defRPr>
            </a:lvl3pPr>
            <a:lvl4pPr lvl="3" rtl="0">
              <a:spcBef>
                <a:spcPts val="0"/>
              </a:spcBef>
              <a:spcAft>
                <a:spcPts val="0"/>
              </a:spcAft>
              <a:buClr>
                <a:srgbClr val="0638A8"/>
              </a:buClr>
              <a:buSzPts val="1400"/>
              <a:buNone/>
              <a:defRPr>
                <a:solidFill>
                  <a:srgbClr val="0638A8"/>
                </a:solidFill>
              </a:defRPr>
            </a:lvl4pPr>
            <a:lvl5pPr lvl="4" rtl="0">
              <a:spcBef>
                <a:spcPts val="0"/>
              </a:spcBef>
              <a:spcAft>
                <a:spcPts val="0"/>
              </a:spcAft>
              <a:buClr>
                <a:srgbClr val="0638A8"/>
              </a:buClr>
              <a:buSzPts val="1400"/>
              <a:buNone/>
              <a:defRPr>
                <a:solidFill>
                  <a:srgbClr val="0638A8"/>
                </a:solidFill>
              </a:defRPr>
            </a:lvl5pPr>
            <a:lvl6pPr lvl="5" rtl="0">
              <a:spcBef>
                <a:spcPts val="0"/>
              </a:spcBef>
              <a:spcAft>
                <a:spcPts val="0"/>
              </a:spcAft>
              <a:buClr>
                <a:srgbClr val="0638A8"/>
              </a:buClr>
              <a:buSzPts val="1400"/>
              <a:buNone/>
              <a:defRPr>
                <a:solidFill>
                  <a:srgbClr val="0638A8"/>
                </a:solidFill>
              </a:defRPr>
            </a:lvl6pPr>
            <a:lvl7pPr lvl="6" rtl="0">
              <a:spcBef>
                <a:spcPts val="0"/>
              </a:spcBef>
              <a:spcAft>
                <a:spcPts val="0"/>
              </a:spcAft>
              <a:buClr>
                <a:srgbClr val="0638A8"/>
              </a:buClr>
              <a:buSzPts val="1400"/>
              <a:buNone/>
              <a:defRPr>
                <a:solidFill>
                  <a:srgbClr val="0638A8"/>
                </a:solidFill>
              </a:defRPr>
            </a:lvl7pPr>
            <a:lvl8pPr lvl="7" rtl="0">
              <a:spcBef>
                <a:spcPts val="0"/>
              </a:spcBef>
              <a:spcAft>
                <a:spcPts val="0"/>
              </a:spcAft>
              <a:buClr>
                <a:srgbClr val="0638A8"/>
              </a:buClr>
              <a:buSzPts val="1400"/>
              <a:buNone/>
              <a:defRPr>
                <a:solidFill>
                  <a:srgbClr val="0638A8"/>
                </a:solidFill>
              </a:defRPr>
            </a:lvl8pPr>
            <a:lvl9pPr lvl="8" rtl="0">
              <a:spcBef>
                <a:spcPts val="0"/>
              </a:spcBef>
              <a:spcAft>
                <a:spcPts val="0"/>
              </a:spcAft>
              <a:buClr>
                <a:srgbClr val="0638A8"/>
              </a:buClr>
              <a:buSzPts val="1400"/>
              <a:buNone/>
              <a:defRPr>
                <a:solidFill>
                  <a:srgbClr val="0638A8"/>
                </a:solidFill>
              </a:defRPr>
            </a:lvl9pPr>
          </a:lstStyle>
          <a:p>
            <a:r>
              <a:rPr lang="en-US"/>
              <a:t>Click to edit Master subtitle style</a:t>
            </a:r>
            <a:endParaRPr/>
          </a:p>
        </p:txBody>
      </p:sp>
      <p:sp>
        <p:nvSpPr>
          <p:cNvPr id="49" name="Google Shape;49;p8"/>
          <p:cNvSpPr txBox="1">
            <a:spLocks noGrp="1"/>
          </p:cNvSpPr>
          <p:nvPr>
            <p:ph type="sldNum" idx="12"/>
          </p:nvPr>
        </p:nvSpPr>
        <p:spPr>
          <a:xfrm>
            <a:off x="232937" y="6308100"/>
            <a:ext cx="428800" cy="451600"/>
          </a:xfrm>
          <a:prstGeom prst="rect">
            <a:avLst/>
          </a:prstGeom>
        </p:spPr>
        <p:txBody>
          <a:bodyPr spcFirstLastPara="1" wrap="square" lIns="91425" tIns="91425" rIns="91425" bIns="91425" anchor="ctr" anchorCtr="0">
            <a:noAutofit/>
          </a:bodyPr>
          <a:lstStyle>
            <a:lvl1pPr lvl="0" algn="l" rtl="0">
              <a:buNone/>
              <a:defRPr>
                <a:solidFill>
                  <a:srgbClr val="0638A8"/>
                </a:solidFill>
                <a:latin typeface="Proxima Nova Semibold"/>
                <a:ea typeface="Proxima Nova Semibold"/>
                <a:cs typeface="Proxima Nova Semibold"/>
                <a:sym typeface="Proxima Nova Semibold"/>
              </a:defRPr>
            </a:lvl1pPr>
            <a:lvl2pPr lvl="1" algn="l" rtl="0">
              <a:buNone/>
              <a:defRPr>
                <a:solidFill>
                  <a:srgbClr val="0638A8"/>
                </a:solidFill>
                <a:latin typeface="Proxima Nova Semibold"/>
                <a:ea typeface="Proxima Nova Semibold"/>
                <a:cs typeface="Proxima Nova Semibold"/>
                <a:sym typeface="Proxima Nova Semibold"/>
              </a:defRPr>
            </a:lvl2pPr>
            <a:lvl3pPr lvl="2" algn="l" rtl="0">
              <a:buNone/>
              <a:defRPr>
                <a:solidFill>
                  <a:srgbClr val="0638A8"/>
                </a:solidFill>
                <a:latin typeface="Proxima Nova Semibold"/>
                <a:ea typeface="Proxima Nova Semibold"/>
                <a:cs typeface="Proxima Nova Semibold"/>
                <a:sym typeface="Proxima Nova Semibold"/>
              </a:defRPr>
            </a:lvl3pPr>
            <a:lvl4pPr lvl="3" algn="l" rtl="0">
              <a:buNone/>
              <a:defRPr>
                <a:solidFill>
                  <a:srgbClr val="0638A8"/>
                </a:solidFill>
                <a:latin typeface="Proxima Nova Semibold"/>
                <a:ea typeface="Proxima Nova Semibold"/>
                <a:cs typeface="Proxima Nova Semibold"/>
                <a:sym typeface="Proxima Nova Semibold"/>
              </a:defRPr>
            </a:lvl4pPr>
            <a:lvl5pPr lvl="4" algn="l" rtl="0">
              <a:buNone/>
              <a:defRPr>
                <a:solidFill>
                  <a:srgbClr val="0638A8"/>
                </a:solidFill>
                <a:latin typeface="Proxima Nova Semibold"/>
                <a:ea typeface="Proxima Nova Semibold"/>
                <a:cs typeface="Proxima Nova Semibold"/>
                <a:sym typeface="Proxima Nova Semibold"/>
              </a:defRPr>
            </a:lvl5pPr>
            <a:lvl6pPr lvl="5" algn="l" rtl="0">
              <a:buNone/>
              <a:defRPr>
                <a:solidFill>
                  <a:srgbClr val="0638A8"/>
                </a:solidFill>
                <a:latin typeface="Proxima Nova Semibold"/>
                <a:ea typeface="Proxima Nova Semibold"/>
                <a:cs typeface="Proxima Nova Semibold"/>
                <a:sym typeface="Proxima Nova Semibold"/>
              </a:defRPr>
            </a:lvl6pPr>
            <a:lvl7pPr lvl="6" algn="l" rtl="0">
              <a:buNone/>
              <a:defRPr>
                <a:solidFill>
                  <a:srgbClr val="0638A8"/>
                </a:solidFill>
                <a:latin typeface="Proxima Nova Semibold"/>
                <a:ea typeface="Proxima Nova Semibold"/>
                <a:cs typeface="Proxima Nova Semibold"/>
                <a:sym typeface="Proxima Nova Semibold"/>
              </a:defRPr>
            </a:lvl7pPr>
            <a:lvl8pPr lvl="7" algn="l" rtl="0">
              <a:buNone/>
              <a:defRPr>
                <a:solidFill>
                  <a:srgbClr val="0638A8"/>
                </a:solidFill>
                <a:latin typeface="Proxima Nova Semibold"/>
                <a:ea typeface="Proxima Nova Semibold"/>
                <a:cs typeface="Proxima Nova Semibold"/>
                <a:sym typeface="Proxima Nova Semibold"/>
              </a:defRPr>
            </a:lvl8pPr>
            <a:lvl9pPr lvl="8" algn="l" rtl="0">
              <a:buNone/>
              <a:defRPr>
                <a:solidFill>
                  <a:srgbClr val="0638A8"/>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
        <p:nvSpPr>
          <p:cNvPr id="50" name="Google Shape;50;p8"/>
          <p:cNvSpPr txBox="1">
            <a:spLocks noGrp="1"/>
          </p:cNvSpPr>
          <p:nvPr>
            <p:ph type="body" idx="2"/>
          </p:nvPr>
        </p:nvSpPr>
        <p:spPr>
          <a:xfrm>
            <a:off x="6586000" y="3147777"/>
            <a:ext cx="5116000" cy="562111"/>
          </a:xfrm>
          <a:prstGeom prst="rect">
            <a:avLst/>
          </a:prstGeom>
        </p:spPr>
        <p:txBody>
          <a:bodyPr spcFirstLastPara="1" wrap="square" lIns="91425" tIns="91425" rIns="91425" bIns="91425" anchor="ctr" anchorCtr="0">
            <a:spAutoFit/>
          </a:bodyPr>
          <a:lstStyle>
            <a:lvl1pPr marL="609585" lvl="0" indent="-440256" rtl="0">
              <a:spcBef>
                <a:spcPts val="0"/>
              </a:spcBef>
              <a:spcAft>
                <a:spcPts val="0"/>
              </a:spcAft>
              <a:buClr>
                <a:srgbClr val="E5A823"/>
              </a:buClr>
              <a:buSzPts val="1600"/>
              <a:buFont typeface="Proxima Nova"/>
              <a:buChar char="●"/>
              <a:defRPr sz="2133">
                <a:latin typeface="Proxima Nova"/>
                <a:ea typeface="Proxima Nova"/>
                <a:cs typeface="Proxima Nova"/>
                <a:sym typeface="Proxima Nova"/>
              </a:defRPr>
            </a:lvl1pPr>
            <a:lvl2pPr marL="1219170" lvl="1"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2pPr>
            <a:lvl3pPr marL="1828754" lvl="2"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3pPr>
            <a:lvl4pPr marL="2438339" lvl="3"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4pPr>
            <a:lvl5pPr marL="3047924" lvl="4"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5pPr>
            <a:lvl6pPr marL="3657509" lvl="5"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6pPr>
            <a:lvl7pPr marL="4267093" lvl="6"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7pPr>
            <a:lvl8pPr marL="4876678" lvl="7"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8pPr>
            <a:lvl9pPr marL="5486263" lvl="8" indent="-406390" rtl="0">
              <a:spcBef>
                <a:spcPts val="0"/>
              </a:spcBef>
              <a:spcAft>
                <a:spcPts val="0"/>
              </a:spcAft>
              <a:buClr>
                <a:srgbClr val="E5A823"/>
              </a:buClr>
              <a:buSzPts val="1200"/>
              <a:buFont typeface="Proxima Nova"/>
              <a:buChar char="■"/>
              <a:defRPr sz="1600">
                <a:latin typeface="Proxima Nova"/>
                <a:ea typeface="Proxima Nova"/>
                <a:cs typeface="Proxima Nova"/>
                <a:sym typeface="Proxima Nova"/>
              </a:defRPr>
            </a:lvl9pPr>
          </a:lstStyle>
          <a:p>
            <a:pPr lvl="0"/>
            <a:r>
              <a:rPr lang="en-US"/>
              <a:t>Click to edit Master text styles</a:t>
            </a:r>
          </a:p>
        </p:txBody>
      </p:sp>
    </p:spTree>
    <p:extLst>
      <p:ext uri="{BB962C8B-B14F-4D97-AF65-F5344CB8AC3E}">
        <p14:creationId xmlns:p14="http://schemas.microsoft.com/office/powerpoint/2010/main" val="276794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nd Image Overlay">
  <p:cSld name="Text and Image Overlay">
    <p:bg>
      <p:bgPr>
        <a:solidFill>
          <a:schemeClr val="lt1"/>
        </a:solidFill>
        <a:effectLst/>
      </p:bgPr>
    </p:bg>
    <p:spTree>
      <p:nvGrpSpPr>
        <p:cNvPr id="1" name="Shape 51"/>
        <p:cNvGrpSpPr/>
        <p:nvPr/>
      </p:nvGrpSpPr>
      <p:grpSpPr>
        <a:xfrm>
          <a:off x="0" y="0"/>
          <a:ext cx="0" cy="0"/>
          <a:chOff x="0" y="0"/>
          <a:chExt cx="0" cy="0"/>
        </a:xfrm>
      </p:grpSpPr>
      <p:pic>
        <p:nvPicPr>
          <p:cNvPr id="52" name="Google Shape;52;p9"/>
          <p:cNvPicPr preferRelativeResize="0"/>
          <p:nvPr/>
        </p:nvPicPr>
        <p:blipFill>
          <a:blip r:embed="rId2">
            <a:alphaModFix/>
          </a:blip>
          <a:stretch>
            <a:fillRect/>
          </a:stretch>
        </p:blipFill>
        <p:spPr>
          <a:xfrm>
            <a:off x="0" y="5"/>
            <a:ext cx="12192000" cy="6857996"/>
          </a:xfrm>
          <a:prstGeom prst="rect">
            <a:avLst/>
          </a:prstGeom>
          <a:noFill/>
          <a:ln>
            <a:noFill/>
          </a:ln>
        </p:spPr>
      </p:pic>
      <p:cxnSp>
        <p:nvCxnSpPr>
          <p:cNvPr id="53" name="Google Shape;53;p9"/>
          <p:cNvCxnSpPr/>
          <p:nvPr/>
        </p:nvCxnSpPr>
        <p:spPr>
          <a:xfrm>
            <a:off x="347800" y="6228100"/>
            <a:ext cx="11496400" cy="0"/>
          </a:xfrm>
          <a:prstGeom prst="straightConnector1">
            <a:avLst/>
          </a:prstGeom>
          <a:noFill/>
          <a:ln w="9525" cap="flat" cmpd="sng">
            <a:solidFill>
              <a:srgbClr val="F9F9F9"/>
            </a:solidFill>
            <a:prstDash val="solid"/>
            <a:round/>
            <a:headEnd type="none" w="med" len="med"/>
            <a:tailEnd type="none" w="med" len="med"/>
          </a:ln>
        </p:spPr>
      </p:cxnSp>
      <p:sp>
        <p:nvSpPr>
          <p:cNvPr id="54" name="Google Shape;54;p9"/>
          <p:cNvSpPr txBox="1">
            <a:spLocks noGrp="1"/>
          </p:cNvSpPr>
          <p:nvPr>
            <p:ph type="subTitle" idx="1"/>
          </p:nvPr>
        </p:nvSpPr>
        <p:spPr>
          <a:xfrm>
            <a:off x="677300" y="6308089"/>
            <a:ext cx="3662000" cy="420534"/>
          </a:xfrm>
          <a:prstGeom prst="rect">
            <a:avLst/>
          </a:prstGeom>
        </p:spPr>
        <p:txBody>
          <a:bodyPr spcFirstLastPara="1" wrap="square" lIns="91425" tIns="91425" rIns="91425" bIns="91425" anchor="t" anchorCtr="0">
            <a:spAutoFit/>
          </a:bodyPr>
          <a:lstStyle>
            <a:lvl1pPr lvl="0" rtl="0">
              <a:spcBef>
                <a:spcPts val="0"/>
              </a:spcBef>
              <a:spcAft>
                <a:spcPts val="0"/>
              </a:spcAft>
              <a:buClr>
                <a:srgbClr val="F9F9F9"/>
              </a:buClr>
              <a:buSzPts val="1000"/>
              <a:buFont typeface="Proxima Nova"/>
              <a:buNone/>
              <a:defRPr sz="1333">
                <a:solidFill>
                  <a:srgbClr val="F9F9F9"/>
                </a:solidFill>
                <a:latin typeface="Proxima Nova"/>
                <a:ea typeface="Proxima Nova"/>
                <a:cs typeface="Proxima Nova"/>
                <a:sym typeface="Proxima Nova"/>
              </a:defRPr>
            </a:lvl1pPr>
            <a:lvl2pPr lvl="1" rtl="0">
              <a:spcBef>
                <a:spcPts val="0"/>
              </a:spcBef>
              <a:spcAft>
                <a:spcPts val="0"/>
              </a:spcAft>
              <a:buClr>
                <a:srgbClr val="F9F9F9"/>
              </a:buClr>
              <a:buSzPts val="1400"/>
              <a:buNone/>
              <a:defRPr>
                <a:solidFill>
                  <a:srgbClr val="F9F9F9"/>
                </a:solidFill>
              </a:defRPr>
            </a:lvl2pPr>
            <a:lvl3pPr lvl="2" rtl="0">
              <a:spcBef>
                <a:spcPts val="0"/>
              </a:spcBef>
              <a:spcAft>
                <a:spcPts val="0"/>
              </a:spcAft>
              <a:buClr>
                <a:srgbClr val="F9F9F9"/>
              </a:buClr>
              <a:buSzPts val="1400"/>
              <a:buNone/>
              <a:defRPr>
                <a:solidFill>
                  <a:srgbClr val="F9F9F9"/>
                </a:solidFill>
              </a:defRPr>
            </a:lvl3pPr>
            <a:lvl4pPr lvl="3" rtl="0">
              <a:spcBef>
                <a:spcPts val="0"/>
              </a:spcBef>
              <a:spcAft>
                <a:spcPts val="0"/>
              </a:spcAft>
              <a:buClr>
                <a:srgbClr val="F9F9F9"/>
              </a:buClr>
              <a:buSzPts val="1400"/>
              <a:buNone/>
              <a:defRPr>
                <a:solidFill>
                  <a:srgbClr val="F9F9F9"/>
                </a:solidFill>
              </a:defRPr>
            </a:lvl4pPr>
            <a:lvl5pPr lvl="4" rtl="0">
              <a:spcBef>
                <a:spcPts val="0"/>
              </a:spcBef>
              <a:spcAft>
                <a:spcPts val="0"/>
              </a:spcAft>
              <a:buClr>
                <a:srgbClr val="F9F9F9"/>
              </a:buClr>
              <a:buSzPts val="1400"/>
              <a:buNone/>
              <a:defRPr>
                <a:solidFill>
                  <a:srgbClr val="F9F9F9"/>
                </a:solidFill>
              </a:defRPr>
            </a:lvl5pPr>
            <a:lvl6pPr lvl="5" rtl="0">
              <a:spcBef>
                <a:spcPts val="0"/>
              </a:spcBef>
              <a:spcAft>
                <a:spcPts val="0"/>
              </a:spcAft>
              <a:buClr>
                <a:srgbClr val="F9F9F9"/>
              </a:buClr>
              <a:buSzPts val="1400"/>
              <a:buNone/>
              <a:defRPr>
                <a:solidFill>
                  <a:srgbClr val="F9F9F9"/>
                </a:solidFill>
              </a:defRPr>
            </a:lvl6pPr>
            <a:lvl7pPr lvl="6" rtl="0">
              <a:spcBef>
                <a:spcPts val="0"/>
              </a:spcBef>
              <a:spcAft>
                <a:spcPts val="0"/>
              </a:spcAft>
              <a:buClr>
                <a:srgbClr val="F9F9F9"/>
              </a:buClr>
              <a:buSzPts val="1400"/>
              <a:buNone/>
              <a:defRPr>
                <a:solidFill>
                  <a:srgbClr val="F9F9F9"/>
                </a:solidFill>
              </a:defRPr>
            </a:lvl7pPr>
            <a:lvl8pPr lvl="7" rtl="0">
              <a:spcBef>
                <a:spcPts val="0"/>
              </a:spcBef>
              <a:spcAft>
                <a:spcPts val="0"/>
              </a:spcAft>
              <a:buClr>
                <a:srgbClr val="F9F9F9"/>
              </a:buClr>
              <a:buSzPts val="1400"/>
              <a:buNone/>
              <a:defRPr>
                <a:solidFill>
                  <a:srgbClr val="F9F9F9"/>
                </a:solidFill>
              </a:defRPr>
            </a:lvl8pPr>
            <a:lvl9pPr lvl="8" rtl="0">
              <a:spcBef>
                <a:spcPts val="0"/>
              </a:spcBef>
              <a:spcAft>
                <a:spcPts val="0"/>
              </a:spcAft>
              <a:buClr>
                <a:srgbClr val="F9F9F9"/>
              </a:buClr>
              <a:buSzPts val="1400"/>
              <a:buNone/>
              <a:defRPr>
                <a:solidFill>
                  <a:srgbClr val="F9F9F9"/>
                </a:solidFill>
              </a:defRPr>
            </a:lvl9pPr>
          </a:lstStyle>
          <a:p>
            <a:r>
              <a:rPr lang="en-US"/>
              <a:t>Click to edit Master subtitle style</a:t>
            </a:r>
            <a:endParaRPr/>
          </a:p>
        </p:txBody>
      </p:sp>
      <p:sp>
        <p:nvSpPr>
          <p:cNvPr id="55" name="Google Shape;55;p9"/>
          <p:cNvSpPr txBox="1">
            <a:spLocks noGrp="1"/>
          </p:cNvSpPr>
          <p:nvPr>
            <p:ph type="sldNum" idx="12"/>
          </p:nvPr>
        </p:nvSpPr>
        <p:spPr>
          <a:xfrm>
            <a:off x="229765" y="6308100"/>
            <a:ext cx="596000" cy="451600"/>
          </a:xfrm>
          <a:prstGeom prst="rect">
            <a:avLst/>
          </a:prstGeom>
        </p:spPr>
        <p:txBody>
          <a:bodyPr spcFirstLastPara="1" wrap="square" lIns="91425" tIns="91425" rIns="91425" bIns="91425" anchor="ctr" anchorCtr="0">
            <a:noAutofit/>
          </a:bodyPr>
          <a:lstStyle>
            <a:lvl1pPr lvl="0" algn="l" rtl="0">
              <a:buNone/>
              <a:defRPr>
                <a:solidFill>
                  <a:srgbClr val="F9F9F9"/>
                </a:solidFill>
                <a:latin typeface="Proxima Nova Semibold"/>
                <a:ea typeface="Proxima Nova Semibold"/>
                <a:cs typeface="Proxima Nova Semibold"/>
                <a:sym typeface="Proxima Nova Semibold"/>
              </a:defRPr>
            </a:lvl1pPr>
            <a:lvl2pPr lvl="1" algn="l" rtl="0">
              <a:buNone/>
              <a:defRPr>
                <a:solidFill>
                  <a:srgbClr val="F9F9F9"/>
                </a:solidFill>
                <a:latin typeface="Proxima Nova Semibold"/>
                <a:ea typeface="Proxima Nova Semibold"/>
                <a:cs typeface="Proxima Nova Semibold"/>
                <a:sym typeface="Proxima Nova Semibold"/>
              </a:defRPr>
            </a:lvl2pPr>
            <a:lvl3pPr lvl="2" algn="l" rtl="0">
              <a:buNone/>
              <a:defRPr>
                <a:solidFill>
                  <a:srgbClr val="F9F9F9"/>
                </a:solidFill>
                <a:latin typeface="Proxima Nova Semibold"/>
                <a:ea typeface="Proxima Nova Semibold"/>
                <a:cs typeface="Proxima Nova Semibold"/>
                <a:sym typeface="Proxima Nova Semibold"/>
              </a:defRPr>
            </a:lvl3pPr>
            <a:lvl4pPr lvl="3" algn="l" rtl="0">
              <a:buNone/>
              <a:defRPr>
                <a:solidFill>
                  <a:srgbClr val="F9F9F9"/>
                </a:solidFill>
                <a:latin typeface="Proxima Nova Semibold"/>
                <a:ea typeface="Proxima Nova Semibold"/>
                <a:cs typeface="Proxima Nova Semibold"/>
                <a:sym typeface="Proxima Nova Semibold"/>
              </a:defRPr>
            </a:lvl4pPr>
            <a:lvl5pPr lvl="4" algn="l" rtl="0">
              <a:buNone/>
              <a:defRPr>
                <a:solidFill>
                  <a:srgbClr val="F9F9F9"/>
                </a:solidFill>
                <a:latin typeface="Proxima Nova Semibold"/>
                <a:ea typeface="Proxima Nova Semibold"/>
                <a:cs typeface="Proxima Nova Semibold"/>
                <a:sym typeface="Proxima Nova Semibold"/>
              </a:defRPr>
            </a:lvl5pPr>
            <a:lvl6pPr lvl="5" algn="l" rtl="0">
              <a:buNone/>
              <a:defRPr>
                <a:solidFill>
                  <a:srgbClr val="F9F9F9"/>
                </a:solidFill>
                <a:latin typeface="Proxima Nova Semibold"/>
                <a:ea typeface="Proxima Nova Semibold"/>
                <a:cs typeface="Proxima Nova Semibold"/>
                <a:sym typeface="Proxima Nova Semibold"/>
              </a:defRPr>
            </a:lvl6pPr>
            <a:lvl7pPr lvl="6" algn="l" rtl="0">
              <a:buNone/>
              <a:defRPr>
                <a:solidFill>
                  <a:srgbClr val="F9F9F9"/>
                </a:solidFill>
                <a:latin typeface="Proxima Nova Semibold"/>
                <a:ea typeface="Proxima Nova Semibold"/>
                <a:cs typeface="Proxima Nova Semibold"/>
                <a:sym typeface="Proxima Nova Semibold"/>
              </a:defRPr>
            </a:lvl7pPr>
            <a:lvl8pPr lvl="7" algn="l" rtl="0">
              <a:buNone/>
              <a:defRPr>
                <a:solidFill>
                  <a:srgbClr val="F9F9F9"/>
                </a:solidFill>
                <a:latin typeface="Proxima Nova Semibold"/>
                <a:ea typeface="Proxima Nova Semibold"/>
                <a:cs typeface="Proxima Nova Semibold"/>
                <a:sym typeface="Proxima Nova Semibold"/>
              </a:defRPr>
            </a:lvl8pPr>
            <a:lvl9pPr lvl="8" algn="l" rtl="0">
              <a:buNone/>
              <a:defRPr>
                <a:solidFill>
                  <a:srgbClr val="F9F9F9"/>
                </a:solidFill>
                <a:latin typeface="Proxima Nova Semibold"/>
                <a:ea typeface="Proxima Nova Semibold"/>
                <a:cs typeface="Proxima Nova Semibold"/>
                <a:sym typeface="Proxima Nova Semibold"/>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1133274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plit Image Small Bottom">
  <p:cSld name="Split Image Small Bottom">
    <p:spTree>
      <p:nvGrpSpPr>
        <p:cNvPr id="1" name="Shape 56"/>
        <p:cNvGrpSpPr/>
        <p:nvPr/>
      </p:nvGrpSpPr>
      <p:grpSpPr>
        <a:xfrm>
          <a:off x="0" y="0"/>
          <a:ext cx="0" cy="0"/>
          <a:chOff x="0" y="0"/>
          <a:chExt cx="0" cy="0"/>
        </a:xfrm>
      </p:grpSpPr>
      <p:sp>
        <p:nvSpPr>
          <p:cNvPr id="57" name="Google Shape;57;p10"/>
          <p:cNvSpPr>
            <a:spLocks noGrp="1"/>
          </p:cNvSpPr>
          <p:nvPr>
            <p:ph type="pic" idx="2"/>
          </p:nvPr>
        </p:nvSpPr>
        <p:spPr>
          <a:xfrm>
            <a:off x="0" y="3486400"/>
            <a:ext cx="12192000" cy="3371600"/>
          </a:xfrm>
          <a:prstGeom prst="rect">
            <a:avLst/>
          </a:prstGeom>
          <a:noFill/>
          <a:ln>
            <a:noFill/>
          </a:ln>
        </p:spPr>
      </p:sp>
      <p:sp>
        <p:nvSpPr>
          <p:cNvPr id="58" name="Google Shape;58;p10"/>
          <p:cNvSpPr/>
          <p:nvPr/>
        </p:nvSpPr>
        <p:spPr>
          <a:xfrm rot="5400000">
            <a:off x="10104600" y="1399000"/>
            <a:ext cx="114800" cy="4060000"/>
          </a:xfrm>
          <a:prstGeom prst="rect">
            <a:avLst/>
          </a:prstGeom>
          <a:solidFill>
            <a:srgbClr val="E5A82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0"/>
          <p:cNvSpPr/>
          <p:nvPr/>
        </p:nvSpPr>
        <p:spPr>
          <a:xfrm rot="5400000">
            <a:off x="6038200" y="1247333"/>
            <a:ext cx="115600" cy="4361200"/>
          </a:xfrm>
          <a:prstGeom prst="rect">
            <a:avLst/>
          </a:prstGeom>
          <a:solidFill>
            <a:srgbClr val="0055A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0"/>
          <p:cNvSpPr/>
          <p:nvPr/>
        </p:nvSpPr>
        <p:spPr>
          <a:xfrm rot="5400000">
            <a:off x="1972600" y="1399000"/>
            <a:ext cx="114800" cy="4060000"/>
          </a:xfrm>
          <a:prstGeom prst="rect">
            <a:avLst/>
          </a:prstGeom>
          <a:solidFill>
            <a:srgbClr val="0638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0298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615523"/>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rgbClr val="0638A8"/>
              </a:buClr>
              <a:buSzPts val="2800"/>
              <a:buFont typeface="Proxima Nova Extrabold"/>
              <a:buNone/>
              <a:defRPr sz="2800">
                <a:solidFill>
                  <a:srgbClr val="0638A8"/>
                </a:solidFill>
                <a:latin typeface="Proxima Nova Extrabold"/>
                <a:ea typeface="Proxima Nova Extrabold"/>
                <a:cs typeface="Proxima Nova Extrabold"/>
                <a:sym typeface="Proxima Nova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503184"/>
          </a:xfrm>
          <a:prstGeom prst="rect">
            <a:avLst/>
          </a:prstGeom>
          <a:noFill/>
          <a:ln>
            <a:noFill/>
          </a:ln>
        </p:spPr>
        <p:txBody>
          <a:bodyPr spcFirstLastPara="1" wrap="square" lIns="91425" tIns="91425" rIns="91425" bIns="91425" anchor="t" anchorCtr="0">
            <a:spAutoFit/>
          </a:bodyPr>
          <a:lstStyle>
            <a:lvl1pPr marL="457200" lvl="0" indent="-342900">
              <a:lnSpc>
                <a:spcPct val="115000"/>
              </a:lnSpc>
              <a:spcBef>
                <a:spcPts val="0"/>
              </a:spcBef>
              <a:spcAft>
                <a:spcPts val="0"/>
              </a:spcAft>
              <a:buClr>
                <a:srgbClr val="444444"/>
              </a:buClr>
              <a:buSzPts val="1800"/>
              <a:buFont typeface="Proxima Nova"/>
              <a:buChar char="●"/>
              <a:defRPr sz="1800">
                <a:solidFill>
                  <a:srgbClr val="444444"/>
                </a:solidFill>
                <a:latin typeface="Proxima Nova"/>
                <a:ea typeface="Proxima Nova"/>
                <a:cs typeface="Proxima Nova"/>
                <a:sym typeface="Proxima Nova"/>
              </a:defRPr>
            </a:lvl1pPr>
            <a:lvl2pPr marL="914400" lvl="1"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2pPr>
            <a:lvl3pPr marL="1371600" lvl="2"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3pPr>
            <a:lvl4pPr marL="1828800" lvl="3"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4pPr>
            <a:lvl5pPr marL="2286000" lvl="4"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5pPr>
            <a:lvl6pPr marL="2743200" lvl="5"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6pPr>
            <a:lvl7pPr marL="3200400" lvl="6"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7pPr>
            <a:lvl8pPr marL="3657600" lvl="7"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8pPr>
            <a:lvl9pPr marL="4114800" lvl="8" indent="-317500">
              <a:lnSpc>
                <a:spcPct val="115000"/>
              </a:lnSpc>
              <a:spcBef>
                <a:spcPts val="0"/>
              </a:spcBef>
              <a:spcAft>
                <a:spcPts val="0"/>
              </a:spcAft>
              <a:buClr>
                <a:srgbClr val="444444"/>
              </a:buClr>
              <a:buSzPts val="1400"/>
              <a:buFont typeface="Proxima Nova"/>
              <a:buChar char="■"/>
              <a:defRPr>
                <a:solidFill>
                  <a:srgbClr val="444444"/>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1296611" y="6248544"/>
            <a:ext cx="731600" cy="389756"/>
          </a:xfrm>
          <a:prstGeom prst="rect">
            <a:avLst/>
          </a:prstGeom>
          <a:noFill/>
          <a:ln>
            <a:noFill/>
          </a:ln>
        </p:spPr>
        <p:txBody>
          <a:bodyPr spcFirstLastPara="1" wrap="square" lIns="91425" tIns="91425" rIns="91425" bIns="91425" anchor="ctr" anchorCtr="0">
            <a:sp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63494EEA-BEC2-419C-A5FB-E07778117AF3}" type="slidenum">
              <a:rPr lang="en-US" smtClean="0"/>
              <a:t>‹#›</a:t>
            </a:fld>
            <a:endParaRPr lang="en-US"/>
          </a:p>
        </p:txBody>
      </p:sp>
    </p:spTree>
    <p:extLst>
      <p:ext uri="{BB962C8B-B14F-4D97-AF65-F5344CB8AC3E}">
        <p14:creationId xmlns:p14="http://schemas.microsoft.com/office/powerpoint/2010/main" val="1372605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ebmobtech.com/blog/ai-in-healthcare/"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5.xml"/><Relationship Id="rId4" Type="http://schemas.openxmlformats.org/officeDocument/2006/relationships/chart" Target="../charts/chart7.xml"/></Relationships>
</file>

<file path=ppt/slides/_rels/slide2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mdpi.com/1999-5903/16/9/329" TargetMode="External"/><Relationship Id="rId2" Type="http://schemas.openxmlformats.org/officeDocument/2006/relationships/hyperlink" Target="https://www.xenonstack.com/blog/edge-ai-in-healthcare" TargetMode="External"/><Relationship Id="rId1" Type="http://schemas.openxmlformats.org/officeDocument/2006/relationships/slideLayout" Target="../slideLayouts/slideLayout5.xml"/><Relationship Id="rId4" Type="http://schemas.openxmlformats.org/officeDocument/2006/relationships/hyperlink" Target="https://www.reddit.com/r/deeplearning/comments/y1pui4/optimizing_deep_learning_inference_to_run_on_th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pm"/><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blogs.nvidia.com/blog/what-is-edge-ai/"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D76C2B-B7A4-1A78-2A3B-CC2116EBB2C4}"/>
              </a:ext>
            </a:extLst>
          </p:cNvPr>
          <p:cNvSpPr>
            <a:spLocks noGrp="1"/>
          </p:cNvSpPr>
          <p:nvPr>
            <p:ph type="title"/>
          </p:nvPr>
        </p:nvSpPr>
        <p:spPr>
          <a:xfrm>
            <a:off x="591419" y="2956355"/>
            <a:ext cx="3660541" cy="861744"/>
          </a:xfrm>
        </p:spPr>
        <p:txBody>
          <a:bodyPr/>
          <a:lstStyle/>
          <a:p>
            <a:r>
              <a:rPr lang="en-US" sz="4400" dirty="0">
                <a:latin typeface="Times New Roman" panose="02020603050405020304" pitchFamily="18" charset="0"/>
                <a:cs typeface="Times New Roman" panose="02020603050405020304" pitchFamily="18" charset="0"/>
              </a:rPr>
              <a:t>Tiny Pulse +</a:t>
            </a:r>
          </a:p>
        </p:txBody>
      </p:sp>
      <p:sp>
        <p:nvSpPr>
          <p:cNvPr id="9" name="Title 8">
            <a:extLst>
              <a:ext uri="{FF2B5EF4-FFF2-40B4-BE49-F238E27FC236}">
                <a16:creationId xmlns:a16="http://schemas.microsoft.com/office/drawing/2014/main" id="{2AA94BF9-AD7E-37A9-3998-8C608D71AD84}"/>
              </a:ext>
            </a:extLst>
          </p:cNvPr>
          <p:cNvSpPr>
            <a:spLocks noGrp="1"/>
          </p:cNvSpPr>
          <p:nvPr>
            <p:ph type="title" idx="3"/>
          </p:nvPr>
        </p:nvSpPr>
        <p:spPr>
          <a:xfrm>
            <a:off x="591419" y="3818099"/>
            <a:ext cx="4794397" cy="923299"/>
          </a:xfrm>
        </p:spPr>
        <p:txBody>
          <a:bodyPr/>
          <a:lstStyle/>
          <a:p>
            <a:r>
              <a:rPr lang="en-US" dirty="0">
                <a:latin typeface="Times New Roman" panose="02020603050405020304" pitchFamily="18" charset="0"/>
                <a:cs typeface="Times New Roman" panose="02020603050405020304" pitchFamily="18" charset="0"/>
              </a:rPr>
              <a:t>Blood Pressure Monitoring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using Edge Artificial Intelligence</a:t>
            </a:r>
          </a:p>
        </p:txBody>
      </p:sp>
      <p:pic>
        <p:nvPicPr>
          <p:cNvPr id="11" name="Picture 10">
            <a:extLst>
              <a:ext uri="{FF2B5EF4-FFF2-40B4-BE49-F238E27FC236}">
                <a16:creationId xmlns:a16="http://schemas.microsoft.com/office/drawing/2014/main" id="{BF0C9EFF-D834-271D-DD27-AADF57F635DF}"/>
              </a:ext>
            </a:extLst>
          </p:cNvPr>
          <p:cNvPicPr>
            <a:picLocks noChangeAspect="1"/>
          </p:cNvPicPr>
          <p:nvPr/>
        </p:nvPicPr>
        <p:blipFill>
          <a:blip r:embed="rId2"/>
          <a:srcRect/>
          <a:stretch/>
        </p:blipFill>
        <p:spPr>
          <a:xfrm>
            <a:off x="6535635" y="505903"/>
            <a:ext cx="5214405" cy="5821745"/>
          </a:xfrm>
          <a:prstGeom prst="rect">
            <a:avLst/>
          </a:prstGeom>
          <a:ln>
            <a:noFill/>
          </a:ln>
          <a:effectLst>
            <a:outerShdw blurRad="292100" dist="139700" dir="2700000" algn="tl" rotWithShape="0">
              <a:srgbClr val="333333">
                <a:alpha val="65000"/>
              </a:srgbClr>
            </a:outerShdw>
          </a:effectLst>
        </p:spPr>
      </p:pic>
      <p:sp>
        <p:nvSpPr>
          <p:cNvPr id="12" name="Title 8">
            <a:extLst>
              <a:ext uri="{FF2B5EF4-FFF2-40B4-BE49-F238E27FC236}">
                <a16:creationId xmlns:a16="http://schemas.microsoft.com/office/drawing/2014/main" id="{3893624F-382F-63AE-0FF2-DF6807D1B536}"/>
              </a:ext>
            </a:extLst>
          </p:cNvPr>
          <p:cNvSpPr txBox="1">
            <a:spLocks/>
          </p:cNvSpPr>
          <p:nvPr/>
        </p:nvSpPr>
        <p:spPr>
          <a:xfrm>
            <a:off x="591418" y="5052539"/>
            <a:ext cx="4794397"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1800"/>
              <a:buFont typeface="Proxima Nova Semibold"/>
              <a:buNone/>
              <a:defRPr sz="2400" b="0" i="0" u="none" strike="noStrike" cap="none">
                <a:solidFill>
                  <a:schemeClr val="lt1"/>
                </a:solidFill>
                <a:latin typeface="Proxima Nova Semibold"/>
                <a:ea typeface="Proxima Nova Semibold"/>
                <a:cs typeface="Proxima Nova Semibold"/>
                <a:sym typeface="Proxima Nova Semibold"/>
              </a:defRPr>
            </a:lvl1pPr>
            <a:lvl2pPr marR="0" lvl="1"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2pPr>
            <a:lvl3pPr marR="0" lvl="2"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3pPr>
            <a:lvl4pPr marR="0" lvl="3"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4pPr>
            <a:lvl5pPr marR="0" lvl="4"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5pPr>
            <a:lvl6pPr marR="0" lvl="5"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6pPr>
            <a:lvl7pPr marR="0" lvl="6"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7pPr>
            <a:lvl8pPr marR="0" lvl="7"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8pPr>
            <a:lvl9pPr marR="0" lvl="8" algn="l" rtl="0" eaLnBrk="1" hangingPunct="1">
              <a:lnSpc>
                <a:spcPct val="100000"/>
              </a:lnSpc>
              <a:spcBef>
                <a:spcPts val="0"/>
              </a:spcBef>
              <a:spcAft>
                <a:spcPts val="0"/>
              </a:spcAft>
              <a:buClr>
                <a:schemeClr val="lt1"/>
              </a:buClr>
              <a:buSzPts val="2400"/>
              <a:buFont typeface="Proxima Nova Semibold"/>
              <a:buNone/>
              <a:defRPr sz="3200" b="0" i="0" u="none" strike="noStrike" cap="none">
                <a:solidFill>
                  <a:schemeClr val="lt1"/>
                </a:solidFill>
                <a:latin typeface="Proxima Nova Semibold"/>
                <a:ea typeface="Proxima Nova Semibold"/>
                <a:cs typeface="Proxima Nova Semibold"/>
                <a:sym typeface="Proxima Nova Semibold"/>
              </a:defRPr>
            </a:lvl9pPr>
          </a:lstStyle>
          <a:p>
            <a:r>
              <a:rPr lang="en-US" dirty="0">
                <a:latin typeface="Times New Roman" panose="02020603050405020304" pitchFamily="18" charset="0"/>
                <a:cs typeface="Times New Roman" panose="02020603050405020304" pitchFamily="18" charset="0"/>
              </a:rPr>
              <a:t>Anbu Valluvan Devadasan </a:t>
            </a:r>
          </a:p>
          <a:p>
            <a:r>
              <a:rPr lang="en-US" dirty="0">
                <a:latin typeface="Times New Roman" panose="02020603050405020304" pitchFamily="18" charset="0"/>
                <a:cs typeface="Times New Roman" panose="02020603050405020304" pitchFamily="18" charset="0"/>
              </a:rPr>
              <a:t>Advisor: Prof. Mohammad Masum</a:t>
            </a:r>
          </a:p>
        </p:txBody>
      </p:sp>
    </p:spTree>
    <p:extLst>
      <p:ext uri="{BB962C8B-B14F-4D97-AF65-F5344CB8AC3E}">
        <p14:creationId xmlns:p14="http://schemas.microsoft.com/office/powerpoint/2010/main" val="362791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C600-6692-6224-69CB-12CD26E88C5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30B1347E-A471-3F57-7E36-7B9430894352}"/>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11613B33-4978-22CF-AE76-2DDFAEBDDBEF}"/>
              </a:ext>
            </a:extLst>
          </p:cNvPr>
          <p:cNvSpPr>
            <a:spLocks noGrp="1"/>
          </p:cNvSpPr>
          <p:nvPr>
            <p:ph type="title"/>
          </p:nvPr>
        </p:nvSpPr>
        <p:spPr>
          <a:xfrm>
            <a:off x="415600" y="232301"/>
            <a:ext cx="11360800" cy="800189"/>
          </a:xfrm>
        </p:spPr>
        <p:txBody>
          <a:bodyPr/>
          <a:lstStyle/>
          <a:p>
            <a:r>
              <a:rPr lang="en-US" dirty="0">
                <a:latin typeface="Times New Roman" panose="02020603050405020304" pitchFamily="18" charset="0"/>
                <a:cs typeface="Times New Roman" panose="02020603050405020304" pitchFamily="18" charset="0"/>
              </a:rPr>
              <a:t>Edge Artificial Intelligence</a:t>
            </a:r>
          </a:p>
        </p:txBody>
      </p:sp>
      <p:sp>
        <p:nvSpPr>
          <p:cNvPr id="4" name="TextBox 3">
            <a:extLst>
              <a:ext uri="{FF2B5EF4-FFF2-40B4-BE49-F238E27FC236}">
                <a16:creationId xmlns:a16="http://schemas.microsoft.com/office/drawing/2014/main" id="{983BF288-24DF-F5C2-16E9-F716F4656F33}"/>
              </a:ext>
            </a:extLst>
          </p:cNvPr>
          <p:cNvSpPr txBox="1"/>
          <p:nvPr/>
        </p:nvSpPr>
        <p:spPr>
          <a:xfrm>
            <a:off x="415600" y="1609344"/>
            <a:ext cx="2903672" cy="3570208"/>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Technical Components</a:t>
            </a:r>
          </a:p>
          <a:p>
            <a:r>
              <a:rPr lang="en-US" sz="1600" i="1" dirty="0">
                <a:latin typeface="Times New Roman" panose="02020603050405020304" pitchFamily="18" charset="0"/>
                <a:cs typeface="Times New Roman" panose="02020603050405020304" pitchFamily="18" charset="0"/>
              </a:rPr>
              <a:t>Processing Infrastructure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processing units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Embedded AI algorithms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IoT sensors and devices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Edge-optimized neural networks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Microcontrollers</a:t>
            </a:r>
          </a:p>
          <a:p>
            <a:endParaRPr lang="en-US" sz="1600" i="1"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Dataflow Mechanics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data preprocessing</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Feature extraction at source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inference</a:t>
            </a:r>
          </a:p>
          <a:p>
            <a:endParaRPr lang="en-US" sz="1800" dirty="0"/>
          </a:p>
        </p:txBody>
      </p:sp>
      <p:sp>
        <p:nvSpPr>
          <p:cNvPr id="5" name="TextBox 4">
            <a:extLst>
              <a:ext uri="{FF2B5EF4-FFF2-40B4-BE49-F238E27FC236}">
                <a16:creationId xmlns:a16="http://schemas.microsoft.com/office/drawing/2014/main" id="{EEBDE7FE-61A9-6D93-9A0B-DEC292D9F1D6}"/>
              </a:ext>
            </a:extLst>
          </p:cNvPr>
          <p:cNvSpPr txBox="1"/>
          <p:nvPr/>
        </p:nvSpPr>
        <p:spPr>
          <a:xfrm>
            <a:off x="3474720" y="1718192"/>
            <a:ext cx="3611880" cy="2800767"/>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Processing Methods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AI model execution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Distributed computing architecture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Adaptive resource allocation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 time data analytics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System Components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Edge devices and sensors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processing units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AI Algorithms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Secure data transmission protocols</a:t>
            </a:r>
          </a:p>
        </p:txBody>
      </p:sp>
      <p:pic>
        <p:nvPicPr>
          <p:cNvPr id="4098" name="Picture 2" descr="microcontroller chip on a generic modern desktop">
            <a:extLst>
              <a:ext uri="{FF2B5EF4-FFF2-40B4-BE49-F238E27FC236}">
                <a16:creationId xmlns:a16="http://schemas.microsoft.com/office/drawing/2014/main" id="{82A7354C-9F6B-51ED-2358-323D78363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395" y="1609344"/>
            <a:ext cx="4381204" cy="29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79F9B-CA42-9E76-AC59-64EDAAE0534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FBDD97DD-A532-2004-60E1-179137096717}"/>
              </a:ext>
            </a:extLst>
          </p:cNvPr>
          <p:cNvSpPr>
            <a:spLocks noGrp="1"/>
          </p:cNvSpPr>
          <p:nvPr>
            <p:ph type="subTitle" idx="1"/>
          </p:nvPr>
        </p:nvSpPr>
        <p:spPr>
          <a:xfrm>
            <a:off x="677300" y="6308089"/>
            <a:ext cx="3662000" cy="656431"/>
          </a:xfrm>
        </p:spPr>
        <p:txBody>
          <a:bodyPr/>
          <a:lstStyle/>
          <a:p>
            <a:r>
              <a:rPr lang="en-US" dirty="0">
                <a:latin typeface="Times New Roman" panose="02020603050405020304" pitchFamily="18" charset="0"/>
                <a:cs typeface="Times New Roman" panose="02020603050405020304" pitchFamily="18" charset="0"/>
              </a:rPr>
              <a:t>Department of Applied Data Science</a:t>
            </a:r>
          </a:p>
          <a:p>
            <a:endParaRPr lang="en-US" dirty="0"/>
          </a:p>
        </p:txBody>
      </p:sp>
      <p:sp>
        <p:nvSpPr>
          <p:cNvPr id="3" name="Title 2">
            <a:extLst>
              <a:ext uri="{FF2B5EF4-FFF2-40B4-BE49-F238E27FC236}">
                <a16:creationId xmlns:a16="http://schemas.microsoft.com/office/drawing/2014/main" id="{FAE7D92E-EF32-5F78-ED27-851F3804EC8C}"/>
              </a:ext>
            </a:extLst>
          </p:cNvPr>
          <p:cNvSpPr>
            <a:spLocks noGrp="1"/>
          </p:cNvSpPr>
          <p:nvPr>
            <p:ph type="title"/>
          </p:nvPr>
        </p:nvSpPr>
        <p:spPr>
          <a:xfrm>
            <a:off x="415600" y="232301"/>
            <a:ext cx="11360800" cy="800189"/>
          </a:xfrm>
        </p:spPr>
        <p:txBody>
          <a:bodyPr/>
          <a:lstStyle/>
          <a:p>
            <a:r>
              <a:rPr lang="en-US" dirty="0">
                <a:latin typeface="Times New Roman" panose="02020603050405020304" pitchFamily="18" charset="0"/>
                <a:cs typeface="Times New Roman" panose="02020603050405020304" pitchFamily="18" charset="0"/>
              </a:rPr>
              <a:t>Edge Artificial Intelligence</a:t>
            </a:r>
          </a:p>
        </p:txBody>
      </p:sp>
      <p:sp>
        <p:nvSpPr>
          <p:cNvPr id="4" name="TextBox 3">
            <a:extLst>
              <a:ext uri="{FF2B5EF4-FFF2-40B4-BE49-F238E27FC236}">
                <a16:creationId xmlns:a16="http://schemas.microsoft.com/office/drawing/2014/main" id="{E81BEC09-9680-D0C9-1892-2E6D74EB514F}"/>
              </a:ext>
            </a:extLst>
          </p:cNvPr>
          <p:cNvSpPr txBox="1"/>
          <p:nvPr/>
        </p:nvSpPr>
        <p:spPr>
          <a:xfrm>
            <a:off x="415600" y="1115568"/>
            <a:ext cx="4635364" cy="2277547"/>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Health Care Applications</a:t>
            </a:r>
          </a:p>
          <a:p>
            <a:endParaRPr lang="en-US" sz="1600" i="1"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Clinical Implementation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Remote patient monitoring systems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Point of care diagnostics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Emergency response systems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Medical Imaging analysis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Telemedicine platforms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DF4FF79-F3FD-97E1-C167-6FC1A59781E1}"/>
              </a:ext>
            </a:extLst>
          </p:cNvPr>
          <p:cNvSpPr txBox="1"/>
          <p:nvPr/>
        </p:nvSpPr>
        <p:spPr>
          <a:xfrm>
            <a:off x="297799" y="3194251"/>
            <a:ext cx="4297680" cy="3262432"/>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Key Advantages of Edge AI in Health care</a:t>
            </a:r>
          </a:p>
          <a:p>
            <a:endParaRPr lang="en-US" sz="1600" i="1"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Performance Benefits: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 time data processing and reduced latency.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Enhanced computational efficiency</a:t>
            </a:r>
          </a:p>
          <a:p>
            <a:endParaRPr lang="en-US" sz="1600" i="1"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Security and Privacy: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data processing</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Minimized data transmission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Enhanced patient data protection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HIPAA compliance support</a:t>
            </a:r>
          </a:p>
          <a:p>
            <a:endParaRPr lang="en-US" dirty="0"/>
          </a:p>
        </p:txBody>
      </p:sp>
      <p:pic>
        <p:nvPicPr>
          <p:cNvPr id="5122" name="Picture 2" descr=" AI in healthcare">
            <a:extLst>
              <a:ext uri="{FF2B5EF4-FFF2-40B4-BE49-F238E27FC236}">
                <a16:creationId xmlns:a16="http://schemas.microsoft.com/office/drawing/2014/main" id="{91EB9663-6DA6-F1F5-04A6-7AF87810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657" y="1458491"/>
            <a:ext cx="6276591" cy="416506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57C1B7-F96C-B6D7-A8EA-47101DB1F9EF}"/>
              </a:ext>
            </a:extLst>
          </p:cNvPr>
          <p:cNvSpPr txBox="1"/>
          <p:nvPr/>
        </p:nvSpPr>
        <p:spPr>
          <a:xfrm>
            <a:off x="4851657" y="6257819"/>
            <a:ext cx="3840480" cy="215444"/>
          </a:xfrm>
          <a:prstGeom prst="rect">
            <a:avLst/>
          </a:prstGeom>
          <a:noFill/>
        </p:spPr>
        <p:txBody>
          <a:bodyPr wrap="square" rtlCol="0">
            <a:spAutoFit/>
          </a:bodyPr>
          <a:lstStyle/>
          <a:p>
            <a:r>
              <a:rPr lang="en-US" sz="800" dirty="0">
                <a:hlinkClick r:id="rId3"/>
              </a:rPr>
              <a:t>AI In Healthcare: AI Transformation The Healthcare Industry</a:t>
            </a:r>
            <a:r>
              <a:rPr lang="en-US" sz="800" dirty="0"/>
              <a:t> – Image Source</a:t>
            </a:r>
          </a:p>
        </p:txBody>
      </p:sp>
    </p:spTree>
    <p:extLst>
      <p:ext uri="{BB962C8B-B14F-4D97-AF65-F5344CB8AC3E}">
        <p14:creationId xmlns:p14="http://schemas.microsoft.com/office/powerpoint/2010/main" val="366121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DF3CE1-15A4-7112-8902-B4708A94A59B}"/>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637344AA-0412-20DB-AC61-930DA78C963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Framework</a:t>
            </a:r>
          </a:p>
        </p:txBody>
      </p:sp>
      <p:pic>
        <p:nvPicPr>
          <p:cNvPr id="6" name="Picture 5" descr="A diagram of a software development process&#10;&#10;Description automatically generated">
            <a:extLst>
              <a:ext uri="{FF2B5EF4-FFF2-40B4-BE49-F238E27FC236}">
                <a16:creationId xmlns:a16="http://schemas.microsoft.com/office/drawing/2014/main" id="{05E293C0-0048-985A-EA10-B89C038ED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672" y="1032488"/>
            <a:ext cx="7782076" cy="4737375"/>
          </a:xfrm>
          <a:prstGeom prst="rect">
            <a:avLst/>
          </a:prstGeom>
        </p:spPr>
      </p:pic>
      <p:sp>
        <p:nvSpPr>
          <p:cNvPr id="7" name="TextBox 6">
            <a:extLst>
              <a:ext uri="{FF2B5EF4-FFF2-40B4-BE49-F238E27FC236}">
                <a16:creationId xmlns:a16="http://schemas.microsoft.com/office/drawing/2014/main" id="{A66B26CF-1CED-A719-AB73-8E1AE4224171}"/>
              </a:ext>
            </a:extLst>
          </p:cNvPr>
          <p:cNvSpPr txBox="1"/>
          <p:nvPr/>
        </p:nvSpPr>
        <p:spPr>
          <a:xfrm>
            <a:off x="415600" y="1307592"/>
            <a:ext cx="3754064" cy="2031325"/>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investigation presents a comprehensive methodological framework for non-invasive blood pressure estimation using photoplethysmography (PPG) signals and Edge Artificial Intelligence. </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approach integrates advanced signal processing techniques with sophisticated deep learning architectures optimized for deployment on resource-constrained devices.</a:t>
            </a:r>
          </a:p>
        </p:txBody>
      </p:sp>
    </p:spTree>
    <p:extLst>
      <p:ext uri="{BB962C8B-B14F-4D97-AF65-F5344CB8AC3E}">
        <p14:creationId xmlns:p14="http://schemas.microsoft.com/office/powerpoint/2010/main" val="221205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827C109-B31A-0E91-6042-65C529CCB474}"/>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6002D327-18BF-30C5-0F93-351A1BF6AA7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Source</a:t>
            </a:r>
          </a:p>
        </p:txBody>
      </p:sp>
      <p:sp>
        <p:nvSpPr>
          <p:cNvPr id="5" name="TextBox 4">
            <a:extLst>
              <a:ext uri="{FF2B5EF4-FFF2-40B4-BE49-F238E27FC236}">
                <a16:creationId xmlns:a16="http://schemas.microsoft.com/office/drawing/2014/main" id="{43135243-7B2A-ECA4-1195-EEF9B696D3EA}"/>
              </a:ext>
            </a:extLst>
          </p:cNvPr>
          <p:cNvSpPr txBox="1"/>
          <p:nvPr/>
        </p:nvSpPr>
        <p:spPr>
          <a:xfrm>
            <a:off x="896112" y="1207008"/>
            <a:ext cx="10597896" cy="3693319"/>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MIMIC IV Waveform Database</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The empirical foundation of this study is established upon the MIMIC-IV Waveform Database (version 0.1.0), a comprehensive repository of high-fidelity physiological signals acquired from intensive care environments.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Justification for Database Selection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Encompasses multi-parameter physiological recordings including PPG, ECG, and continuous arterial blood pressure measurements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Data from 198 unique subjects, yielding 200 distinct records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Implements a sophisticated hierarchical organization paradigm</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Facilitates efficient data retrieval and analysis through the WFDB software framework</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Provides a robust foundation for developing and validating blood pressure estimation algorithms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8237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4B0CE7-4679-AE26-D3F1-8F074ED163D3}"/>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CEC98757-9C8C-37FB-32B4-FB1A011076E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Signal Processing Pipeline</a:t>
            </a:r>
          </a:p>
        </p:txBody>
      </p:sp>
      <p:sp>
        <p:nvSpPr>
          <p:cNvPr id="5" name="TextBox 4">
            <a:extLst>
              <a:ext uri="{FF2B5EF4-FFF2-40B4-BE49-F238E27FC236}">
                <a16:creationId xmlns:a16="http://schemas.microsoft.com/office/drawing/2014/main" id="{BAA7D848-0AD6-BB40-A71B-43EDECB9988F}"/>
              </a:ext>
            </a:extLst>
          </p:cNvPr>
          <p:cNvSpPr txBox="1"/>
          <p:nvPr/>
        </p:nvSpPr>
        <p:spPr>
          <a:xfrm>
            <a:off x="576072" y="1261872"/>
            <a:ext cx="11200328" cy="3970318"/>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Adaptive Filtering</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Implementation of fourth-order Butterworth bandpass filtering (0.5-8.0 Hz) for PPG signals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Fourth-order Butterworth high-pass filter (0.05 Hz cutoff) for ABP signals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Designed to preserve fundamental cardiac frequencies while attenuating noise components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Statistical Normalization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Robust min-max normalization protocol applied independently to each temporal window</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Ensures consistent amplitude scaling across the dataset while preserving local signal characteristics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Temporal Peak-to-Peak Alignment</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Sophisticated peak detection algorithm incorporating physiological constraints and adaptive temporal thresholding</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Precise central peak localization through computational geometry</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High-precision waveform translation employing circular convolution principles for optimal alignment</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19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2ACA136-030F-6E4B-5E6F-004F60D29F5B}"/>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D7B1A62E-CFBC-E5E1-057A-485BDFAE96FC}"/>
              </a:ext>
            </a:extLst>
          </p:cNvPr>
          <p:cNvSpPr>
            <a:spLocks noGrp="1"/>
          </p:cNvSpPr>
          <p:nvPr>
            <p:ph type="title"/>
          </p:nvPr>
        </p:nvSpPr>
        <p:spPr/>
        <p:txBody>
          <a:bodyPr/>
          <a:lstStyle/>
          <a:p>
            <a:r>
              <a:rPr lang="en-US" b="0" i="0" dirty="0">
                <a:effectLst/>
                <a:latin typeface="Times New Roman" panose="02020603050405020304" pitchFamily="18" charset="0"/>
                <a:cs typeface="Times New Roman" panose="02020603050405020304" pitchFamily="18" charset="0"/>
              </a:rPr>
              <a:t>Deep Learning Architectures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CE1299D-FA95-1F9D-1C74-2544773C4313}"/>
              </a:ext>
            </a:extLst>
          </p:cNvPr>
          <p:cNvSpPr txBox="1"/>
          <p:nvPr/>
        </p:nvSpPr>
        <p:spPr>
          <a:xfrm>
            <a:off x="768096" y="1307592"/>
            <a:ext cx="10917936" cy="4524315"/>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Residual-enhanced Convolutional Neural Network</a:t>
            </a:r>
          </a:p>
          <a:p>
            <a:pPr algn="l"/>
            <a:endParaRPr lang="en-US" sz="1800" b="1" i="1"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Implements skip connections to mitigate gradient degradation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Hierarchical feature extraction paradigm with increasing filter depths (64→128→256)</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Global average pooling for fixed-size representations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Transformer-based Architecture</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Leverages self-attention mechanisms to capture long-range dependencies in PPG signals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Incorporates positional encoding to maintain temporal awareness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Stacked transformer layers with multi-head self-attention (8 heads)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Attentive </a:t>
            </a:r>
            <a:r>
              <a:rPr lang="en-US" sz="1800" b="1" i="1" dirty="0" err="1">
                <a:effectLst/>
                <a:latin typeface="Times New Roman" panose="02020603050405020304" pitchFamily="18" charset="0"/>
                <a:cs typeface="Times New Roman" panose="02020603050405020304" pitchFamily="18" charset="0"/>
              </a:rPr>
              <a:t>BPNet</a:t>
            </a:r>
            <a:endParaRPr lang="en-US" sz="1800" b="1" i="1"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Integrates convolutional layers with an attention mechanism</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Optimized to capture both local and global temporal dependencies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Incorporates spatial dropout for improved generalization</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743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4CF109-9D9C-7642-EF54-BA25DEA30961}"/>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06173406-B3E4-D851-3F61-127611447EA3}"/>
              </a:ext>
            </a:extLst>
          </p:cNvPr>
          <p:cNvSpPr>
            <a:spLocks noGrp="1"/>
          </p:cNvSpPr>
          <p:nvPr>
            <p:ph type="title"/>
          </p:nvPr>
        </p:nvSpPr>
        <p:spPr/>
        <p:txBody>
          <a:bodyPr/>
          <a:lstStyle/>
          <a:p>
            <a:r>
              <a:rPr lang="en-US" b="0" i="0" dirty="0">
                <a:effectLst/>
                <a:latin typeface="Times New Roman" panose="02020603050405020304" pitchFamily="18" charset="0"/>
                <a:cs typeface="Times New Roman" panose="02020603050405020304" pitchFamily="18" charset="0"/>
              </a:rPr>
              <a:t>Deep Learning Architectures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8B05595-E8D2-214B-EF17-2D8870929922}"/>
              </a:ext>
            </a:extLst>
          </p:cNvPr>
          <p:cNvSpPr txBox="1"/>
          <p:nvPr/>
        </p:nvSpPr>
        <p:spPr>
          <a:xfrm>
            <a:off x="749808" y="1659285"/>
            <a:ext cx="4791456" cy="3785652"/>
          </a:xfrm>
          <a:prstGeom prst="rect">
            <a:avLst/>
          </a:prstGeom>
          <a:noFill/>
        </p:spPr>
        <p:txBody>
          <a:bodyPr wrap="square" rtlCol="0">
            <a:spAutoFit/>
          </a:bodyPr>
          <a:lstStyle/>
          <a:p>
            <a:pPr algn="l"/>
            <a:r>
              <a:rPr lang="en-US" sz="1600" b="1" i="1" dirty="0">
                <a:effectLst/>
                <a:latin typeface="Times New Roman" panose="02020603050405020304" pitchFamily="18" charset="0"/>
                <a:cs typeface="Times New Roman" panose="02020603050405020304" pitchFamily="18" charset="0"/>
              </a:rPr>
              <a:t>Residual-Enhanced CNN</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Initial convolution layer (64 filters, kernel size 7)</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Three residual blocks with increasing filter depths (64→128→256)</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Skip connections for gradient optimization</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Global average pooling for feature aggregation</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Dense layers (128→64→3) for final prediction</a:t>
            </a:r>
          </a:p>
          <a:p>
            <a:pPr algn="l"/>
            <a:endParaRPr lang="en-US" sz="1600" b="0" i="0" dirty="0">
              <a:effectLst/>
              <a:latin typeface="Times New Roman" panose="02020603050405020304" pitchFamily="18" charset="0"/>
              <a:cs typeface="Times New Roman" panose="02020603050405020304" pitchFamily="18" charset="0"/>
            </a:endParaRPr>
          </a:p>
          <a:p>
            <a:pPr algn="l"/>
            <a:r>
              <a:rPr lang="en-US" sz="1600" b="1" i="1" dirty="0">
                <a:effectLst/>
                <a:latin typeface="Times New Roman" panose="02020603050405020304" pitchFamily="18" charset="0"/>
                <a:cs typeface="Times New Roman" panose="02020603050405020304" pitchFamily="18" charset="0"/>
              </a:rPr>
              <a:t>Transformer Architecture</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Positional encoding using sinusoidal functions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Four transformer layers with 8 attention heads each</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Multi-head self-attention mechanism</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Feed-forward networks with residual connections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Layer normalization for training stability</a:t>
            </a:r>
          </a:p>
          <a:p>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C89DAB3-58D4-2FE1-2595-21D11EFB1D38}"/>
              </a:ext>
            </a:extLst>
          </p:cNvPr>
          <p:cNvSpPr txBox="1"/>
          <p:nvPr/>
        </p:nvSpPr>
        <p:spPr>
          <a:xfrm>
            <a:off x="6096000" y="1659285"/>
            <a:ext cx="5544312" cy="3293209"/>
          </a:xfrm>
          <a:prstGeom prst="rect">
            <a:avLst/>
          </a:prstGeom>
          <a:noFill/>
        </p:spPr>
        <p:txBody>
          <a:bodyPr wrap="square" rtlCol="0">
            <a:spAutoFit/>
          </a:bodyPr>
          <a:lstStyle/>
          <a:p>
            <a:pPr algn="l"/>
            <a:r>
              <a:rPr lang="en-US" sz="1600" b="1" i="1" dirty="0">
                <a:effectLst/>
                <a:latin typeface="Times New Roman" panose="02020603050405020304" pitchFamily="18" charset="0"/>
                <a:cs typeface="Times New Roman" panose="02020603050405020304" pitchFamily="18" charset="0"/>
              </a:rPr>
              <a:t>Attentive </a:t>
            </a:r>
            <a:r>
              <a:rPr lang="en-US" sz="1600" b="1" i="1" dirty="0" err="1">
                <a:effectLst/>
                <a:latin typeface="Times New Roman" panose="02020603050405020304" pitchFamily="18" charset="0"/>
                <a:cs typeface="Times New Roman" panose="02020603050405020304" pitchFamily="18" charset="0"/>
              </a:rPr>
              <a:t>BPNet</a:t>
            </a:r>
            <a:endParaRPr lang="en-US" sz="1600" b="1" i="1"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Initial feature extraction (32 filters, kernel size 15)</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Hierarchical convolutional layers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Attention mechanism with tanh activation</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Dual pooling strategy (global average and max)</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Dense layers for pressure prediction</a:t>
            </a:r>
          </a:p>
          <a:p>
            <a:pPr algn="l"/>
            <a:endParaRPr lang="en-US" sz="1600" b="0" i="0" dirty="0">
              <a:effectLst/>
              <a:latin typeface="Times New Roman" panose="02020603050405020304" pitchFamily="18" charset="0"/>
              <a:cs typeface="Times New Roman" panose="02020603050405020304" pitchFamily="18" charset="0"/>
            </a:endParaRPr>
          </a:p>
          <a:p>
            <a:pPr algn="l"/>
            <a:r>
              <a:rPr lang="en-US" sz="1600" b="1" i="1" dirty="0">
                <a:effectLst/>
                <a:latin typeface="Times New Roman" panose="02020603050405020304" pitchFamily="18" charset="0"/>
                <a:cs typeface="Times New Roman" panose="02020603050405020304" pitchFamily="18" charset="0"/>
              </a:rPr>
              <a:t>Feature-Engineered Neural Network</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Two dense layers (64→32 neurons)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Batch normalization after each layer</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Dropout (p=0.3) for regularization</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Final regression layer for pressure estimation</a:t>
            </a:r>
          </a:p>
          <a:p>
            <a:endParaRPr lang="en-US" sz="1600" dirty="0"/>
          </a:p>
        </p:txBody>
      </p:sp>
    </p:spTree>
    <p:extLst>
      <p:ext uri="{BB962C8B-B14F-4D97-AF65-F5344CB8AC3E}">
        <p14:creationId xmlns:p14="http://schemas.microsoft.com/office/powerpoint/2010/main" val="127789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850F0A-DA03-2E59-8EFD-28581BD7F7A4}"/>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38FF89A9-2FDA-6062-9320-47B970F7418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Experimental Protocol</a:t>
            </a:r>
          </a:p>
        </p:txBody>
      </p:sp>
      <p:sp>
        <p:nvSpPr>
          <p:cNvPr id="5" name="TextBox 4">
            <a:extLst>
              <a:ext uri="{FF2B5EF4-FFF2-40B4-BE49-F238E27FC236}">
                <a16:creationId xmlns:a16="http://schemas.microsoft.com/office/drawing/2014/main" id="{2A89CF01-FCDB-8178-1BCC-032EB6E9D9AD}"/>
              </a:ext>
            </a:extLst>
          </p:cNvPr>
          <p:cNvSpPr txBox="1"/>
          <p:nvPr/>
        </p:nvSpPr>
        <p:spPr>
          <a:xfrm>
            <a:off x="546450" y="1004250"/>
            <a:ext cx="11099100" cy="5509200"/>
          </a:xfrm>
          <a:prstGeom prst="rect">
            <a:avLst/>
          </a:prstGeom>
          <a:noFill/>
        </p:spPr>
        <p:txBody>
          <a:bodyPr wrap="square" rtlCol="0">
            <a:spAutoFit/>
          </a:bodyPr>
          <a:lstStyle/>
          <a:p>
            <a:pPr algn="l"/>
            <a:r>
              <a:rPr lang="en-US" sz="1600" b="1" i="1" dirty="0">
                <a:effectLst/>
                <a:latin typeface="Times New Roman" panose="02020603050405020304" pitchFamily="18" charset="0"/>
                <a:cs typeface="Times New Roman" panose="02020603050405020304" pitchFamily="18" charset="0"/>
              </a:rPr>
              <a:t>Temporal Window Analysis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10-second window: 624 samples at 62.47 Hz</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20-second window: 1,249 samples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30-second window: 1,874 samples</a:t>
            </a:r>
          </a:p>
          <a:p>
            <a:pPr algn="l"/>
            <a:endParaRPr lang="en-US" sz="1600" b="0" i="0" dirty="0">
              <a:effectLst/>
              <a:latin typeface="Times New Roman" panose="02020603050405020304" pitchFamily="18" charset="0"/>
              <a:cs typeface="Times New Roman" panose="02020603050405020304" pitchFamily="18" charset="0"/>
            </a:endParaRPr>
          </a:p>
          <a:p>
            <a:pPr algn="l"/>
            <a:r>
              <a:rPr lang="en-US" sz="1600" b="1" i="1" dirty="0">
                <a:effectLst/>
                <a:latin typeface="Times New Roman" panose="02020603050405020304" pitchFamily="18" charset="0"/>
                <a:cs typeface="Times New Roman" panose="02020603050405020304" pitchFamily="18" charset="0"/>
              </a:rPr>
              <a:t>Data Partitioning</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Training set: 60% (119 subjects)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Validation set: 20% (40 subjects)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Testing set: 20% (39 subjects)</a:t>
            </a:r>
          </a:p>
          <a:p>
            <a:pPr algn="l"/>
            <a:endParaRPr lang="en-US" sz="1600" b="0" i="0" dirty="0">
              <a:effectLst/>
              <a:latin typeface="Times New Roman" panose="02020603050405020304" pitchFamily="18" charset="0"/>
              <a:cs typeface="Times New Roman" panose="02020603050405020304" pitchFamily="18" charset="0"/>
            </a:endParaRPr>
          </a:p>
          <a:p>
            <a:pPr algn="l"/>
            <a:r>
              <a:rPr lang="en-US" sz="1600" b="1" i="1" dirty="0">
                <a:effectLst/>
                <a:latin typeface="Times New Roman" panose="02020603050405020304" pitchFamily="18" charset="0"/>
                <a:cs typeface="Times New Roman" panose="02020603050405020304" pitchFamily="18" charset="0"/>
              </a:rPr>
              <a:t>Training Parameters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Batch sizes: 4, 8, 16, 32, 64, 128, 256</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Learning rate: Initial 1e-3 with adaptive scheduling</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Early stopping patience: 10 epochs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Model checkpointing based on validation loss</a:t>
            </a:r>
          </a:p>
          <a:p>
            <a:pPr algn="l"/>
            <a:endParaRPr lang="en-US" sz="1600" b="0" i="0" dirty="0">
              <a:effectLst/>
              <a:latin typeface="Times New Roman" panose="02020603050405020304" pitchFamily="18" charset="0"/>
              <a:cs typeface="Times New Roman" panose="02020603050405020304" pitchFamily="18" charset="0"/>
            </a:endParaRPr>
          </a:p>
          <a:p>
            <a:pPr algn="l"/>
            <a:r>
              <a:rPr lang="en-US" sz="1600" b="1" i="1" dirty="0">
                <a:effectLst/>
                <a:latin typeface="Times New Roman" panose="02020603050405020304" pitchFamily="18" charset="0"/>
                <a:cs typeface="Times New Roman" panose="02020603050405020304" pitchFamily="18" charset="0"/>
              </a:rPr>
              <a:t>Signal Quality Assessment</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Physiological validity checks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SBP range: 75-180 mmHg</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DBP range: 40-110 mmHg</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Signal-to-noise ratio threshold: &gt;20dB</a:t>
            </a:r>
          </a:p>
          <a:p>
            <a:endParaRPr lang="en-US" sz="1600" dirty="0">
              <a:latin typeface="Times New Roman" panose="02020603050405020304" pitchFamily="18" charset="0"/>
              <a:cs typeface="Times New Roman" panose="02020603050405020304" pitchFamily="18" charset="0"/>
            </a:endParaRPr>
          </a:p>
        </p:txBody>
      </p:sp>
      <p:pic>
        <p:nvPicPr>
          <p:cNvPr id="11" name="Picture 10" descr="Abstract background">
            <a:extLst>
              <a:ext uri="{FF2B5EF4-FFF2-40B4-BE49-F238E27FC236}">
                <a16:creationId xmlns:a16="http://schemas.microsoft.com/office/drawing/2014/main" id="{A4D48E1C-5A8F-3877-EF9A-2CA8FECC6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850" y="1371600"/>
            <a:ext cx="6137300" cy="4572000"/>
          </a:xfrm>
          <a:prstGeom prst="rect">
            <a:avLst/>
          </a:prstGeom>
        </p:spPr>
      </p:pic>
    </p:spTree>
    <p:extLst>
      <p:ext uri="{BB962C8B-B14F-4D97-AF65-F5344CB8AC3E}">
        <p14:creationId xmlns:p14="http://schemas.microsoft.com/office/powerpoint/2010/main" val="156528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8A13634-8C30-EE42-22A5-0CC0F5C3F0F1}"/>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2953E20A-E333-480F-4FC3-9FC5F049868E}"/>
              </a:ext>
            </a:extLst>
          </p:cNvPr>
          <p:cNvSpPr>
            <a:spLocks noGrp="1"/>
          </p:cNvSpPr>
          <p:nvPr>
            <p:ph type="title"/>
          </p:nvPr>
        </p:nvSpPr>
        <p:spPr>
          <a:xfrm>
            <a:off x="415600" y="232300"/>
            <a:ext cx="11360800" cy="800189"/>
          </a:xfrm>
        </p:spPr>
        <p:txBody>
          <a:bodyPr/>
          <a:lstStyle/>
          <a:p>
            <a:r>
              <a:rPr lang="en-US" b="0" i="0" dirty="0">
                <a:effectLst/>
                <a:latin typeface="Times New Roman" panose="02020603050405020304" pitchFamily="18" charset="0"/>
                <a:cs typeface="Times New Roman" panose="02020603050405020304" pitchFamily="18" charset="0"/>
              </a:rPr>
              <a:t>Performance Analysis Across Models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50BD42-21F7-F015-B6A2-0368195CD190}"/>
              </a:ext>
            </a:extLst>
          </p:cNvPr>
          <p:cNvSpPr txBox="1"/>
          <p:nvPr/>
        </p:nvSpPr>
        <p:spPr>
          <a:xfrm>
            <a:off x="415600" y="916311"/>
            <a:ext cx="2674943" cy="5478423"/>
          </a:xfrm>
          <a:prstGeom prst="rect">
            <a:avLst/>
          </a:prstGeom>
          <a:noFill/>
        </p:spPr>
        <p:txBody>
          <a:bodyPr wrap="square" rtlCol="0">
            <a:spAutoFit/>
          </a:bodyPr>
          <a:lstStyle/>
          <a:p>
            <a:pPr algn="l"/>
            <a:r>
              <a:rPr lang="en-US" b="1" i="1" dirty="0">
                <a:effectLst/>
                <a:latin typeface="Times New Roman" panose="02020603050405020304" pitchFamily="18" charset="0"/>
                <a:cs typeface="Times New Roman" panose="02020603050405020304" pitchFamily="18" charset="0"/>
              </a:rPr>
              <a:t>Residual-Enhanced CNN</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SBP: MAE 6.36 mmHg,</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 RMSE 8.93 mmHg</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DBP: MAE 4.09 mmHg,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RMSE 5.36 mmHg</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MAP: MAE 4.56 mmHg,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RMSE 6.09 mmHg</a:t>
            </a:r>
          </a:p>
          <a:p>
            <a:pPr algn="l"/>
            <a:endParaRPr lang="en-US" b="0" i="0" dirty="0">
              <a:effectLst/>
              <a:latin typeface="Times New Roman" panose="02020603050405020304" pitchFamily="18" charset="0"/>
              <a:cs typeface="Times New Roman" panose="02020603050405020304" pitchFamily="18" charset="0"/>
            </a:endParaRPr>
          </a:p>
          <a:p>
            <a:pPr algn="l"/>
            <a:r>
              <a:rPr lang="en-US" b="1" i="1" dirty="0">
                <a:effectLst/>
                <a:latin typeface="Times New Roman" panose="02020603050405020304" pitchFamily="18" charset="0"/>
                <a:cs typeface="Times New Roman" panose="02020603050405020304" pitchFamily="18" charset="0"/>
              </a:rPr>
              <a:t>Transformer Architecture</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SBP: MAE 9.39 mmHg,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RMSE 11.22 mmHg</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DBP: MAE 9.46 mmHg,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RMSE 10.88 mmHg</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MAP: MAE 8.05 mmHg,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RMSE 9.67 mmHg</a:t>
            </a:r>
          </a:p>
          <a:p>
            <a:pPr algn="l"/>
            <a:endParaRPr lang="en-US" b="1" i="1" dirty="0">
              <a:effectLst/>
              <a:latin typeface="Times New Roman" panose="02020603050405020304" pitchFamily="18" charset="0"/>
              <a:cs typeface="Times New Roman" panose="02020603050405020304" pitchFamily="18" charset="0"/>
            </a:endParaRPr>
          </a:p>
          <a:p>
            <a:pPr algn="l"/>
            <a:r>
              <a:rPr lang="en-US" b="1" i="1" dirty="0">
                <a:effectLst/>
                <a:latin typeface="Times New Roman" panose="02020603050405020304" pitchFamily="18" charset="0"/>
                <a:cs typeface="Times New Roman" panose="02020603050405020304" pitchFamily="18" charset="0"/>
              </a:rPr>
              <a:t>Attentive </a:t>
            </a:r>
            <a:r>
              <a:rPr lang="en-US" b="1" i="1" dirty="0" err="1">
                <a:effectLst/>
                <a:latin typeface="Times New Roman" panose="02020603050405020304" pitchFamily="18" charset="0"/>
                <a:cs typeface="Times New Roman" panose="02020603050405020304" pitchFamily="18" charset="0"/>
              </a:rPr>
              <a:t>BPNet</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SBP: MAE 7.55 mmHg,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RMSE 9.12 mmHg</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DBP: MAE 7.88 mmHg, RMSE 8.95 mmHg</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MAP: MAE 5.04 mmHg, RMSE 6.78 mmHg</a:t>
            </a:r>
          </a:p>
          <a:p>
            <a:endParaRPr lang="en-US"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AECE5D5C-C2D9-466A-863A-AD7F9D997888}"/>
              </a:ext>
            </a:extLst>
          </p:cNvPr>
          <p:cNvGraphicFramePr>
            <a:graphicFrameLocks/>
          </p:cNvGraphicFramePr>
          <p:nvPr>
            <p:extLst>
              <p:ext uri="{D42A27DB-BD31-4B8C-83A1-F6EECF244321}">
                <p14:modId xmlns:p14="http://schemas.microsoft.com/office/powerpoint/2010/main" val="2925062863"/>
              </p:ext>
            </p:extLst>
          </p:nvPr>
        </p:nvGraphicFramePr>
        <p:xfrm>
          <a:off x="3232727" y="916311"/>
          <a:ext cx="8543673" cy="52629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0222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C56A9C1-4708-52F2-718B-7E0B54A8D911}"/>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9251EB29-BE5A-C4B4-7D59-7CE293B3423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Performance Analysis</a:t>
            </a:r>
          </a:p>
        </p:txBody>
      </p:sp>
      <p:graphicFrame>
        <p:nvGraphicFramePr>
          <p:cNvPr id="7" name="Table 6">
            <a:extLst>
              <a:ext uri="{FF2B5EF4-FFF2-40B4-BE49-F238E27FC236}">
                <a16:creationId xmlns:a16="http://schemas.microsoft.com/office/drawing/2014/main" id="{189BD6C3-C5DD-10AC-90FC-23FDF60C4E99}"/>
              </a:ext>
            </a:extLst>
          </p:cNvPr>
          <p:cNvGraphicFramePr>
            <a:graphicFrameLocks noGrp="1"/>
          </p:cNvGraphicFramePr>
          <p:nvPr>
            <p:extLst>
              <p:ext uri="{D42A27DB-BD31-4B8C-83A1-F6EECF244321}">
                <p14:modId xmlns:p14="http://schemas.microsoft.com/office/powerpoint/2010/main" val="619472024"/>
              </p:ext>
            </p:extLst>
          </p:nvPr>
        </p:nvGraphicFramePr>
        <p:xfrm>
          <a:off x="677300" y="1032489"/>
          <a:ext cx="11099099" cy="5177860"/>
        </p:xfrm>
        <a:graphic>
          <a:graphicData uri="http://schemas.openxmlformats.org/drawingml/2006/table">
            <a:tbl>
              <a:tblPr>
                <a:tableStyleId>{5C22544A-7EE6-4342-B048-85BDC9FD1C3A}</a:tableStyleId>
              </a:tblPr>
              <a:tblGrid>
                <a:gridCol w="1629008">
                  <a:extLst>
                    <a:ext uri="{9D8B030D-6E8A-4147-A177-3AD203B41FA5}">
                      <a16:colId xmlns:a16="http://schemas.microsoft.com/office/drawing/2014/main" val="3795651564"/>
                    </a:ext>
                  </a:extLst>
                </a:gridCol>
                <a:gridCol w="603341">
                  <a:extLst>
                    <a:ext uri="{9D8B030D-6E8A-4147-A177-3AD203B41FA5}">
                      <a16:colId xmlns:a16="http://schemas.microsoft.com/office/drawing/2014/main" val="3645256095"/>
                    </a:ext>
                  </a:extLst>
                </a:gridCol>
                <a:gridCol w="708933">
                  <a:extLst>
                    <a:ext uri="{9D8B030D-6E8A-4147-A177-3AD203B41FA5}">
                      <a16:colId xmlns:a16="http://schemas.microsoft.com/office/drawing/2014/main" val="2530593020"/>
                    </a:ext>
                  </a:extLst>
                </a:gridCol>
                <a:gridCol w="648595">
                  <a:extLst>
                    <a:ext uri="{9D8B030D-6E8A-4147-A177-3AD203B41FA5}">
                      <a16:colId xmlns:a16="http://schemas.microsoft.com/office/drawing/2014/main" val="3687369548"/>
                    </a:ext>
                  </a:extLst>
                </a:gridCol>
                <a:gridCol w="592886">
                  <a:extLst>
                    <a:ext uri="{9D8B030D-6E8A-4147-A177-3AD203B41FA5}">
                      <a16:colId xmlns:a16="http://schemas.microsoft.com/office/drawing/2014/main" val="3934329936"/>
                    </a:ext>
                  </a:extLst>
                </a:gridCol>
                <a:gridCol w="592886">
                  <a:extLst>
                    <a:ext uri="{9D8B030D-6E8A-4147-A177-3AD203B41FA5}">
                      <a16:colId xmlns:a16="http://schemas.microsoft.com/office/drawing/2014/main" val="4277108874"/>
                    </a:ext>
                  </a:extLst>
                </a:gridCol>
                <a:gridCol w="603341">
                  <a:extLst>
                    <a:ext uri="{9D8B030D-6E8A-4147-A177-3AD203B41FA5}">
                      <a16:colId xmlns:a16="http://schemas.microsoft.com/office/drawing/2014/main" val="1608977141"/>
                    </a:ext>
                  </a:extLst>
                </a:gridCol>
                <a:gridCol w="708933">
                  <a:extLst>
                    <a:ext uri="{9D8B030D-6E8A-4147-A177-3AD203B41FA5}">
                      <a16:colId xmlns:a16="http://schemas.microsoft.com/office/drawing/2014/main" val="3433205508"/>
                    </a:ext>
                  </a:extLst>
                </a:gridCol>
                <a:gridCol w="663679">
                  <a:extLst>
                    <a:ext uri="{9D8B030D-6E8A-4147-A177-3AD203B41FA5}">
                      <a16:colId xmlns:a16="http://schemas.microsoft.com/office/drawing/2014/main" val="3535945162"/>
                    </a:ext>
                  </a:extLst>
                </a:gridCol>
                <a:gridCol w="592886">
                  <a:extLst>
                    <a:ext uri="{9D8B030D-6E8A-4147-A177-3AD203B41FA5}">
                      <a16:colId xmlns:a16="http://schemas.microsoft.com/office/drawing/2014/main" val="2903741072"/>
                    </a:ext>
                  </a:extLst>
                </a:gridCol>
                <a:gridCol w="663679">
                  <a:extLst>
                    <a:ext uri="{9D8B030D-6E8A-4147-A177-3AD203B41FA5}">
                      <a16:colId xmlns:a16="http://schemas.microsoft.com/office/drawing/2014/main" val="1594147583"/>
                    </a:ext>
                  </a:extLst>
                </a:gridCol>
                <a:gridCol w="603341">
                  <a:extLst>
                    <a:ext uri="{9D8B030D-6E8A-4147-A177-3AD203B41FA5}">
                      <a16:colId xmlns:a16="http://schemas.microsoft.com/office/drawing/2014/main" val="3829139676"/>
                    </a:ext>
                  </a:extLst>
                </a:gridCol>
                <a:gridCol w="708933">
                  <a:extLst>
                    <a:ext uri="{9D8B030D-6E8A-4147-A177-3AD203B41FA5}">
                      <a16:colId xmlns:a16="http://schemas.microsoft.com/office/drawing/2014/main" val="1227755125"/>
                    </a:ext>
                  </a:extLst>
                </a:gridCol>
                <a:gridCol w="592886">
                  <a:extLst>
                    <a:ext uri="{9D8B030D-6E8A-4147-A177-3AD203B41FA5}">
                      <a16:colId xmlns:a16="http://schemas.microsoft.com/office/drawing/2014/main" val="4234884463"/>
                    </a:ext>
                  </a:extLst>
                </a:gridCol>
                <a:gridCol w="592886">
                  <a:extLst>
                    <a:ext uri="{9D8B030D-6E8A-4147-A177-3AD203B41FA5}">
                      <a16:colId xmlns:a16="http://schemas.microsoft.com/office/drawing/2014/main" val="1008661989"/>
                    </a:ext>
                  </a:extLst>
                </a:gridCol>
                <a:gridCol w="592886">
                  <a:extLst>
                    <a:ext uri="{9D8B030D-6E8A-4147-A177-3AD203B41FA5}">
                      <a16:colId xmlns:a16="http://schemas.microsoft.com/office/drawing/2014/main" val="2243156543"/>
                    </a:ext>
                  </a:extLst>
                </a:gridCol>
              </a:tblGrid>
              <a:tr h="313237">
                <a:tc>
                  <a:txBody>
                    <a:bodyPr/>
                    <a:lstStyle/>
                    <a:p>
                      <a:pPr algn="ctr" fontAlgn="ctr"/>
                      <a:r>
                        <a:rPr lang="en-US" sz="1000" b="0" i="0" u="none" strike="noStrike" dirty="0">
                          <a:solidFill>
                            <a:srgbClr val="000000"/>
                          </a:solidFill>
                          <a:effectLst/>
                          <a:latin typeface="Times New Roman" panose="02020603050405020304" pitchFamily="18" charset="0"/>
                        </a:rPr>
                        <a:t>Model</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SBP MAE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SBP RMSE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SBP ME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SBP SD</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SBP R2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DBP MAE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DBP RMSE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DBP ME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DBP SD</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DBP R2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MBP MAE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MBP RMSE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MBP ME</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MBP SD</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MBP R2</a:t>
                      </a:r>
                    </a:p>
                  </a:txBody>
                  <a:tcPr marL="9525" marR="9525" marT="9525" marB="0" anchor="ctr"/>
                </a:tc>
                <a:extLst>
                  <a:ext uri="{0D108BD9-81ED-4DB2-BD59-A6C34878D82A}">
                    <a16:rowId xmlns:a16="http://schemas.microsoft.com/office/drawing/2014/main" val="1425488097"/>
                  </a:ext>
                </a:extLst>
              </a:tr>
              <a:tr h="235795">
                <a:tc>
                  <a:txBody>
                    <a:bodyPr/>
                    <a:lstStyle/>
                    <a:p>
                      <a:pPr algn="ctr" fontAlgn="ctr"/>
                      <a:r>
                        <a:rPr lang="en-US" sz="1000" b="0" i="0" u="none" strike="noStrike">
                          <a:solidFill>
                            <a:srgbClr val="000000"/>
                          </a:solidFill>
                          <a:effectLst/>
                          <a:latin typeface="Times New Roman" panose="02020603050405020304" pitchFamily="18" charset="0"/>
                        </a:rPr>
                        <a:t>Attentive BPNet</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11.55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13.78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-10.65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8.75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-0.44</a:t>
                      </a:r>
                    </a:p>
                  </a:txBody>
                  <a:tcPr marL="9525" marR="9525" marT="9525" marB="0" anchor="ctr"/>
                </a:tc>
                <a:tc>
                  <a:txBody>
                    <a:bodyPr/>
                    <a:lstStyle/>
                    <a:p>
                      <a:pPr algn="ctr" fontAlgn="ctr"/>
                      <a:r>
                        <a:rPr lang="en-US" sz="1000" b="1" i="0" u="none" strike="noStrike" dirty="0">
                          <a:solidFill>
                            <a:srgbClr val="000000"/>
                          </a:solidFill>
                          <a:effectLst/>
                          <a:latin typeface="Times New Roman" panose="02020603050405020304" pitchFamily="18" charset="0"/>
                        </a:rPr>
                        <a:t>4.09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5.36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5.06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0.15</a:t>
                      </a:r>
                    </a:p>
                  </a:txBody>
                  <a:tcPr marL="9525" marR="9525" marT="9525" marB="0" anchor="ctr"/>
                </a:tc>
                <a:tc>
                  <a:txBody>
                    <a:bodyPr/>
                    <a:lstStyle/>
                    <a:p>
                      <a:pPr algn="ctr" fontAlgn="ctr"/>
                      <a:r>
                        <a:rPr lang="en-US" sz="1000" b="1" i="0" u="none" strike="noStrike" dirty="0">
                          <a:solidFill>
                            <a:srgbClr val="000000"/>
                          </a:solidFill>
                          <a:effectLst/>
                          <a:latin typeface="Times New Roman" panose="02020603050405020304" pitchFamily="18" charset="0"/>
                        </a:rPr>
                        <a:t>4.56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6.09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-2.33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5.63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0.28</a:t>
                      </a:r>
                    </a:p>
                  </a:txBody>
                  <a:tcPr marL="9525" marR="9525" marT="9525" marB="0" anchor="ctr"/>
                </a:tc>
                <a:extLst>
                  <a:ext uri="{0D108BD9-81ED-4DB2-BD59-A6C34878D82A}">
                    <a16:rowId xmlns:a16="http://schemas.microsoft.com/office/drawing/2014/main" val="2934573266"/>
                  </a:ext>
                </a:extLst>
              </a:tr>
              <a:tr h="307746">
                <a:tc>
                  <a:txBody>
                    <a:bodyPr/>
                    <a:lstStyle/>
                    <a:p>
                      <a:pPr algn="ctr" fontAlgn="ctr"/>
                      <a:r>
                        <a:rPr lang="en-US" sz="1000" b="0" i="0" u="none" strike="noStrike">
                          <a:solidFill>
                            <a:srgbClr val="000000"/>
                          </a:solidFill>
                          <a:effectLst/>
                          <a:latin typeface="Times New Roman" panose="02020603050405020304" pitchFamily="18" charset="0"/>
                        </a:rPr>
                        <a:t>Attentive BPNet - batch size 64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13.27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16.59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-11.21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12.24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5.22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6.86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1.99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6.56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-0.40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6.25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8.30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-2.37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7.95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-0.34</a:t>
                      </a:r>
                    </a:p>
                  </a:txBody>
                  <a:tcPr marL="9525" marR="9525" marT="9525" marB="0" anchor="ctr"/>
                </a:tc>
                <a:extLst>
                  <a:ext uri="{0D108BD9-81ED-4DB2-BD59-A6C34878D82A}">
                    <a16:rowId xmlns:a16="http://schemas.microsoft.com/office/drawing/2014/main" val="3214706084"/>
                  </a:ext>
                </a:extLst>
              </a:tr>
              <a:tr h="307746">
                <a:tc>
                  <a:txBody>
                    <a:bodyPr/>
                    <a:lstStyle/>
                    <a:p>
                      <a:pPr algn="ctr" fontAlgn="ctr"/>
                      <a:r>
                        <a:rPr lang="en-US" sz="1000" b="0" i="0" u="none" strike="noStrike">
                          <a:solidFill>
                            <a:srgbClr val="000000"/>
                          </a:solidFill>
                          <a:effectLst/>
                          <a:latin typeface="Times New Roman" panose="02020603050405020304" pitchFamily="18" charset="0"/>
                        </a:rPr>
                        <a:t>Attentive BPNetl - Batch Size 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7.77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10.85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-5.00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9.63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6.67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8.15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5.62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5.90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-0.97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5.13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6.91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2.04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6.60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0.07</a:t>
                      </a:r>
                    </a:p>
                  </a:txBody>
                  <a:tcPr marL="9525" marR="9525" marT="9525" marB="0" anchor="ctr"/>
                </a:tc>
                <a:extLst>
                  <a:ext uri="{0D108BD9-81ED-4DB2-BD59-A6C34878D82A}">
                    <a16:rowId xmlns:a16="http://schemas.microsoft.com/office/drawing/2014/main" val="1177335798"/>
                  </a:ext>
                </a:extLst>
              </a:tr>
              <a:tr h="235795">
                <a:tc>
                  <a:txBody>
                    <a:bodyPr/>
                    <a:lstStyle/>
                    <a:p>
                      <a:pPr algn="ctr" fontAlgn="ctr"/>
                      <a:r>
                        <a:rPr lang="en-US" sz="1000" b="0" i="0" u="none" strike="noStrike">
                          <a:solidFill>
                            <a:srgbClr val="000000"/>
                          </a:solidFill>
                          <a:effectLst/>
                          <a:latin typeface="Times New Roman" panose="02020603050405020304" pitchFamily="18" charset="0"/>
                        </a:rPr>
                        <a:t>Attentive BPNet - Batch Size 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7.55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10.44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-5.74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8.75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0.18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7.88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8.96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7.31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5.19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5.04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6.47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2.95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5.76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0.19</a:t>
                      </a:r>
                    </a:p>
                  </a:txBody>
                  <a:tcPr marL="9525" marR="9525" marT="9525" marB="0" anchor="ctr"/>
                </a:tc>
                <a:extLst>
                  <a:ext uri="{0D108BD9-81ED-4DB2-BD59-A6C34878D82A}">
                    <a16:rowId xmlns:a16="http://schemas.microsoft.com/office/drawing/2014/main" val="364876523"/>
                  </a:ext>
                </a:extLst>
              </a:tr>
              <a:tr h="313237">
                <a:tc>
                  <a:txBody>
                    <a:bodyPr/>
                    <a:lstStyle/>
                    <a:p>
                      <a:pPr algn="ctr" fontAlgn="ctr"/>
                      <a:r>
                        <a:rPr lang="en-US" sz="1000" b="0" i="0" u="none" strike="noStrike">
                          <a:solidFill>
                            <a:srgbClr val="000000"/>
                          </a:solidFill>
                          <a:effectLst/>
                          <a:latin typeface="Times New Roman" panose="02020603050405020304" pitchFamily="18" charset="0"/>
                        </a:rPr>
                        <a:t>Attentive BPNet - Batch Size 16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10.76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14.96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-3.15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14.63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-0.69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8.36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9.67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5.68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7.82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7.85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9.82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2.05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9.61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-0.88</a:t>
                      </a:r>
                    </a:p>
                  </a:txBody>
                  <a:tcPr marL="9525" marR="9525" marT="9525" marB="0" anchor="ctr"/>
                </a:tc>
                <a:extLst>
                  <a:ext uri="{0D108BD9-81ED-4DB2-BD59-A6C34878D82A}">
                    <a16:rowId xmlns:a16="http://schemas.microsoft.com/office/drawing/2014/main" val="2155947392"/>
                  </a:ext>
                </a:extLst>
              </a:tr>
              <a:tr h="313237">
                <a:tc>
                  <a:txBody>
                    <a:bodyPr/>
                    <a:lstStyle/>
                    <a:p>
                      <a:pPr algn="ctr" fontAlgn="ctr"/>
                      <a:r>
                        <a:rPr lang="en-US" sz="1000" b="0" i="0" u="none" strike="noStrike">
                          <a:solidFill>
                            <a:srgbClr val="000000"/>
                          </a:solidFill>
                          <a:effectLst/>
                          <a:latin typeface="Times New Roman" panose="02020603050405020304" pitchFamily="18" charset="0"/>
                        </a:rPr>
                        <a:t>Attentive BPNet- Wide and Deep batch 32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12.57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16.72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-5.10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15.93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14.17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16.02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12.92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9.47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-6.62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10.86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12.91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6.34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11.24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-2.24</a:t>
                      </a:r>
                    </a:p>
                  </a:txBody>
                  <a:tcPr marL="9525" marR="9525" marT="9525" marB="0" anchor="ctr"/>
                </a:tc>
                <a:extLst>
                  <a:ext uri="{0D108BD9-81ED-4DB2-BD59-A6C34878D82A}">
                    <a16:rowId xmlns:a16="http://schemas.microsoft.com/office/drawing/2014/main" val="2836075415"/>
                  </a:ext>
                </a:extLst>
              </a:tr>
              <a:tr h="313237">
                <a:tc>
                  <a:txBody>
                    <a:bodyPr/>
                    <a:lstStyle/>
                    <a:p>
                      <a:pPr algn="ctr" fontAlgn="ctr"/>
                      <a:r>
                        <a:rPr lang="en-US" sz="1000" b="0" i="0" u="none" strike="noStrike">
                          <a:solidFill>
                            <a:srgbClr val="000000"/>
                          </a:solidFill>
                          <a:effectLst/>
                          <a:latin typeface="Times New Roman" panose="02020603050405020304" pitchFamily="18" charset="0"/>
                        </a:rPr>
                        <a:t>Attentive BPNet - Wide and Deep batch 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14.10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18.33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-4.18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17.85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13.10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15.24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11.50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10.01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-5.90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11.49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13.81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6.27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12.30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-2.71</a:t>
                      </a:r>
                    </a:p>
                  </a:txBody>
                  <a:tcPr marL="9525" marR="9525" marT="9525" marB="0" anchor="ctr"/>
                </a:tc>
                <a:extLst>
                  <a:ext uri="{0D108BD9-81ED-4DB2-BD59-A6C34878D82A}">
                    <a16:rowId xmlns:a16="http://schemas.microsoft.com/office/drawing/2014/main" val="3081841438"/>
                  </a:ext>
                </a:extLst>
              </a:tr>
              <a:tr h="390678">
                <a:tc>
                  <a:txBody>
                    <a:bodyPr/>
                    <a:lstStyle/>
                    <a:p>
                      <a:pPr algn="ctr" fontAlgn="ctr"/>
                      <a:r>
                        <a:rPr lang="en-US" sz="1000" b="0" i="0" u="none" strike="noStrike">
                          <a:solidFill>
                            <a:srgbClr val="000000"/>
                          </a:solidFill>
                          <a:effectLst/>
                          <a:latin typeface="Times New Roman" panose="02020603050405020304" pitchFamily="18" charset="0"/>
                        </a:rPr>
                        <a:t>Attentive BPNet - Wide and Deep batch 256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17.46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21.88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4.92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21.31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-2.62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19.98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22.89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18.98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12.80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-14.56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18.35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21.92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15.54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15.46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-8.35</a:t>
                      </a:r>
                    </a:p>
                  </a:txBody>
                  <a:tcPr marL="9525" marR="9525" marT="9525" marB="0" anchor="ctr"/>
                </a:tc>
                <a:extLst>
                  <a:ext uri="{0D108BD9-81ED-4DB2-BD59-A6C34878D82A}">
                    <a16:rowId xmlns:a16="http://schemas.microsoft.com/office/drawing/2014/main" val="1906740833"/>
                  </a:ext>
                </a:extLst>
              </a:tr>
              <a:tr h="158536">
                <a:tc>
                  <a:txBody>
                    <a:bodyPr/>
                    <a:lstStyle/>
                    <a:p>
                      <a:pPr algn="ctr" fontAlgn="ctr"/>
                      <a:r>
                        <a:rPr lang="en-US" sz="1000" b="0" i="0" u="none" strike="noStrike">
                          <a:solidFill>
                            <a:srgbClr val="000000"/>
                          </a:solidFill>
                          <a:effectLst/>
                          <a:latin typeface="Times New Roman" panose="02020603050405020304" pitchFamily="18" charset="0"/>
                        </a:rPr>
                        <a:t>TransfoRhythm</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9.39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0.37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9.46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10.64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8.71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-2.36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8.05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9.77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5.79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7.87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-0.86</a:t>
                      </a:r>
                    </a:p>
                  </a:txBody>
                  <a:tcPr marL="9525" marR="9525" marT="9525" marB="0" anchor="ctr"/>
                </a:tc>
                <a:extLst>
                  <a:ext uri="{0D108BD9-81ED-4DB2-BD59-A6C34878D82A}">
                    <a16:rowId xmlns:a16="http://schemas.microsoft.com/office/drawing/2014/main" val="1223235762"/>
                  </a:ext>
                </a:extLst>
              </a:tr>
              <a:tr h="313237">
                <a:tc>
                  <a:txBody>
                    <a:bodyPr/>
                    <a:lstStyle/>
                    <a:p>
                      <a:pPr algn="ctr" fontAlgn="ctr"/>
                      <a:r>
                        <a:rPr lang="en-US" sz="1000" b="0" i="0" u="none" strike="noStrike">
                          <a:solidFill>
                            <a:srgbClr val="000000"/>
                          </a:solidFill>
                          <a:effectLst/>
                          <a:latin typeface="Times New Roman" panose="02020603050405020304" pitchFamily="18" charset="0"/>
                        </a:rPr>
                        <a:t>Feature Engineering - Separate Models</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10.22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12.68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5.45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11.45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-0.22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19.22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20.65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18.99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-11.66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12.08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13.46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10.75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8.09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-2.52</a:t>
                      </a:r>
                    </a:p>
                  </a:txBody>
                  <a:tcPr marL="9525" marR="9525" marT="9525" marB="0" anchor="ctr"/>
                </a:tc>
                <a:extLst>
                  <a:ext uri="{0D108BD9-81ED-4DB2-BD59-A6C34878D82A}">
                    <a16:rowId xmlns:a16="http://schemas.microsoft.com/office/drawing/2014/main" val="1182735113"/>
                  </a:ext>
                </a:extLst>
              </a:tr>
              <a:tr h="390678">
                <a:tc>
                  <a:txBody>
                    <a:bodyPr/>
                    <a:lstStyle/>
                    <a:p>
                      <a:pPr algn="ctr" fontAlgn="ctr"/>
                      <a:r>
                        <a:rPr lang="en-US" sz="1000" b="0" i="0" u="none" strike="noStrike">
                          <a:solidFill>
                            <a:srgbClr val="000000"/>
                          </a:solidFill>
                          <a:effectLst/>
                          <a:latin typeface="Times New Roman" panose="02020603050405020304" pitchFamily="18" charset="0"/>
                        </a:rPr>
                        <a:t>Feature Engineering - Separate Models - iteration 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10.16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13.97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-6.49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12.37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-0.48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11.05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12.69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10.07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7.72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-3.78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10.40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11.75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8.87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7.70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-1.69</a:t>
                      </a:r>
                    </a:p>
                  </a:txBody>
                  <a:tcPr marL="9525" marR="9525" marT="9525" marB="0" anchor="ctr"/>
                </a:tc>
                <a:extLst>
                  <a:ext uri="{0D108BD9-81ED-4DB2-BD59-A6C34878D82A}">
                    <a16:rowId xmlns:a16="http://schemas.microsoft.com/office/drawing/2014/main" val="452414248"/>
                  </a:ext>
                </a:extLst>
              </a:tr>
              <a:tr h="390678">
                <a:tc>
                  <a:txBody>
                    <a:bodyPr/>
                    <a:lstStyle/>
                    <a:p>
                      <a:pPr algn="ctr" fontAlgn="ctr"/>
                      <a:r>
                        <a:rPr lang="en-US" sz="1000" b="0" i="0" u="none" strike="noStrike">
                          <a:solidFill>
                            <a:srgbClr val="000000"/>
                          </a:solidFill>
                          <a:effectLst/>
                          <a:latin typeface="Times New Roman" panose="02020603050405020304" pitchFamily="18" charset="0"/>
                        </a:rPr>
                        <a:t>Feature Engineering - Separate Models - iteration 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10.52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13.06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5.59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11.81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-0.29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10.89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12.12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9.23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7.86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-3.36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12.44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13.86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10.51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9.03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-2.74</a:t>
                      </a:r>
                    </a:p>
                  </a:txBody>
                  <a:tcPr marL="9525" marR="9525" marT="9525" marB="0" anchor="ctr"/>
                </a:tc>
                <a:extLst>
                  <a:ext uri="{0D108BD9-81ED-4DB2-BD59-A6C34878D82A}">
                    <a16:rowId xmlns:a16="http://schemas.microsoft.com/office/drawing/2014/main" val="957430397"/>
                  </a:ext>
                </a:extLst>
              </a:tr>
              <a:tr h="390678">
                <a:tc>
                  <a:txBody>
                    <a:bodyPr/>
                    <a:lstStyle/>
                    <a:p>
                      <a:pPr algn="ctr" fontAlgn="ctr"/>
                      <a:r>
                        <a:rPr lang="en-US" sz="1000" b="0" i="0" u="none" strike="noStrike">
                          <a:solidFill>
                            <a:srgbClr val="000000"/>
                          </a:solidFill>
                          <a:effectLst/>
                          <a:latin typeface="Times New Roman" panose="02020603050405020304" pitchFamily="18" charset="0"/>
                        </a:rPr>
                        <a:t>Feature Engineering - Separate Models - iteration 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13.38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15.69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9.63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12.39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-0.86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9.07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10.62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6.26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8.58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-2.35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11.10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12.66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8.61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9.28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-2.12</a:t>
                      </a:r>
                    </a:p>
                  </a:txBody>
                  <a:tcPr marL="9525" marR="9525" marT="9525" marB="0" anchor="ctr"/>
                </a:tc>
                <a:extLst>
                  <a:ext uri="{0D108BD9-81ED-4DB2-BD59-A6C34878D82A}">
                    <a16:rowId xmlns:a16="http://schemas.microsoft.com/office/drawing/2014/main" val="3714524147"/>
                  </a:ext>
                </a:extLst>
              </a:tr>
              <a:tr h="313237">
                <a:tc>
                  <a:txBody>
                    <a:bodyPr/>
                    <a:lstStyle/>
                    <a:p>
                      <a:pPr algn="ctr" fontAlgn="ctr"/>
                      <a:r>
                        <a:rPr lang="en-US" sz="1000" b="0" i="0" u="none" strike="noStrike">
                          <a:solidFill>
                            <a:srgbClr val="000000"/>
                          </a:solidFill>
                          <a:effectLst/>
                          <a:latin typeface="Times New Roman" panose="02020603050405020304" pitchFamily="18" charset="0"/>
                        </a:rPr>
                        <a:t>Residual Enhaced Convolutional Network</a:t>
                      </a:r>
                    </a:p>
                  </a:txBody>
                  <a:tcPr marL="9525" marR="9525" marT="9525" marB="0" anchor="ctr"/>
                </a:tc>
                <a:tc>
                  <a:txBody>
                    <a:bodyPr/>
                    <a:lstStyle/>
                    <a:p>
                      <a:pPr algn="ctr" fontAlgn="ctr"/>
                      <a:r>
                        <a:rPr lang="en-US" sz="1000" b="1" i="0" u="none" strike="noStrike" dirty="0">
                          <a:solidFill>
                            <a:srgbClr val="000000"/>
                          </a:solidFill>
                          <a:effectLst/>
                          <a:latin typeface="Times New Roman" panose="02020603050405020304" pitchFamily="18" charset="0"/>
                        </a:rPr>
                        <a:t>6.36</a:t>
                      </a:r>
                    </a:p>
                  </a:txBody>
                  <a:tcPr marL="9525" marR="9525" marT="9525" marB="0" anchor="ctr"/>
                </a:tc>
                <a:tc>
                  <a:txBody>
                    <a:bodyPr/>
                    <a:lstStyle/>
                    <a:p>
                      <a:pPr algn="ctr" fontAlgn="ctr"/>
                      <a:r>
                        <a:rPr lang="en-US" sz="1000" b="0" i="0" u="none" strike="noStrike" dirty="0">
                          <a:solidFill>
                            <a:srgbClr val="000000"/>
                          </a:solidFill>
                          <a:effectLst/>
                          <a:latin typeface="Times New Roman" panose="02020603050405020304" pitchFamily="18" charset="0"/>
                        </a:rPr>
                        <a:t>8.93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8.86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0.40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8.35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9.78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7.81</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5.88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-1.84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6.90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8.40</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5.58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6.28</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-0.37</a:t>
                      </a:r>
                    </a:p>
                  </a:txBody>
                  <a:tcPr marL="9525" marR="9525" marT="9525" marB="0" anchor="ctr"/>
                </a:tc>
                <a:extLst>
                  <a:ext uri="{0D108BD9-81ED-4DB2-BD59-A6C34878D82A}">
                    <a16:rowId xmlns:a16="http://schemas.microsoft.com/office/drawing/2014/main" val="59680207"/>
                  </a:ext>
                </a:extLst>
              </a:tr>
              <a:tr h="468121">
                <a:tc>
                  <a:txBody>
                    <a:bodyPr/>
                    <a:lstStyle/>
                    <a:p>
                      <a:pPr algn="ctr" fontAlgn="ctr"/>
                      <a:r>
                        <a:rPr lang="en-US" sz="1000" b="0" i="0" u="none" strike="noStrike">
                          <a:solidFill>
                            <a:srgbClr val="000000"/>
                          </a:solidFill>
                          <a:effectLst/>
                          <a:latin typeface="Times New Roman" panose="02020603050405020304" pitchFamily="18" charset="0"/>
                        </a:rPr>
                        <a:t>Residual Enhaced Convolutional Network - deeper network</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12.73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15.63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10.52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11.55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-0.85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13.07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14.96</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12.67</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7.95</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-5.64</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12.82</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15.03</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12.19</a:t>
                      </a:r>
                    </a:p>
                  </a:txBody>
                  <a:tcPr marL="9525" marR="9525" marT="9525" marB="0" anchor="ctr"/>
                </a:tc>
                <a:tc>
                  <a:txBody>
                    <a:bodyPr/>
                    <a:lstStyle/>
                    <a:p>
                      <a:pPr algn="ctr" fontAlgn="ctr"/>
                      <a:r>
                        <a:rPr lang="en-US" sz="1000" b="0" i="0" u="none" strike="noStrike">
                          <a:solidFill>
                            <a:srgbClr val="000000"/>
                          </a:solidFill>
                          <a:effectLst/>
                          <a:latin typeface="Times New Roman" panose="02020603050405020304" pitchFamily="18" charset="0"/>
                        </a:rPr>
                        <a:t>8.79</a:t>
                      </a:r>
                    </a:p>
                  </a:txBody>
                  <a:tcPr marL="9525" marR="9525" marT="9525" marB="0" anchor="ctr"/>
                </a:tc>
                <a:tc>
                  <a:txBody>
                    <a:bodyPr/>
                    <a:lstStyle/>
                    <a:p>
                      <a:pPr algn="ctr" fontAlgn="ctr"/>
                      <a:r>
                        <a:rPr lang="en-US" sz="1000" b="0" i="0" u="none" strike="noStrike" dirty="0">
                          <a:solidFill>
                            <a:srgbClr val="000000"/>
                          </a:solidFill>
                          <a:effectLst/>
                          <a:latin typeface="Times New Roman" panose="02020603050405020304" pitchFamily="18" charset="0"/>
                        </a:rPr>
                        <a:t>-3.40</a:t>
                      </a:r>
                    </a:p>
                  </a:txBody>
                  <a:tcPr marL="9525" marR="9525" marT="9525" marB="0" anchor="ctr"/>
                </a:tc>
                <a:extLst>
                  <a:ext uri="{0D108BD9-81ED-4DB2-BD59-A6C34878D82A}">
                    <a16:rowId xmlns:a16="http://schemas.microsoft.com/office/drawing/2014/main" val="3659692130"/>
                  </a:ext>
                </a:extLst>
              </a:tr>
            </a:tbl>
          </a:graphicData>
        </a:graphic>
      </p:graphicFrame>
    </p:spTree>
    <p:extLst>
      <p:ext uri="{BB962C8B-B14F-4D97-AF65-F5344CB8AC3E}">
        <p14:creationId xmlns:p14="http://schemas.microsoft.com/office/powerpoint/2010/main" val="50525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4D345-98C9-DFF5-9FDF-F7A6841400C5}"/>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C8306AD0-5854-41C1-2146-85935DE4C87A}"/>
              </a:ext>
            </a:extLst>
          </p:cNvPr>
          <p:cNvSpPr>
            <a:spLocks noGrp="1"/>
          </p:cNvSpPr>
          <p:nvPr>
            <p:ph type="title"/>
          </p:nvPr>
        </p:nvSpPr>
        <p:spPr>
          <a:xfrm>
            <a:off x="415600" y="66811"/>
            <a:ext cx="11360800" cy="800189"/>
          </a:xfrm>
        </p:spPr>
        <p:txBody>
          <a:bodyPr/>
          <a:lstStyle/>
          <a:p>
            <a:r>
              <a:rPr lang="en-US" dirty="0">
                <a:latin typeface="Times New Roman" panose="02020603050405020304" pitchFamily="18" charset="0"/>
                <a:cs typeface="Times New Roman" panose="02020603050405020304" pitchFamily="18" charset="0"/>
              </a:rPr>
              <a:t>The Challenge</a:t>
            </a:r>
          </a:p>
        </p:txBody>
      </p:sp>
      <p:sp>
        <p:nvSpPr>
          <p:cNvPr id="5" name="TextBox 4">
            <a:extLst>
              <a:ext uri="{FF2B5EF4-FFF2-40B4-BE49-F238E27FC236}">
                <a16:creationId xmlns:a16="http://schemas.microsoft.com/office/drawing/2014/main" id="{72F67717-59A0-4AE7-5497-B92E865539AF}"/>
              </a:ext>
            </a:extLst>
          </p:cNvPr>
          <p:cNvSpPr txBox="1"/>
          <p:nvPr/>
        </p:nvSpPr>
        <p:spPr>
          <a:xfrm>
            <a:off x="677300" y="1106424"/>
            <a:ext cx="10716124" cy="3477875"/>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Global Impact of Hypertension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Hypertension affects 1 in 3 adults worldwide with 1.3 billion people living with the condition as of 2019.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the single most important risk factor for early deaths globally leading to an estimated 10.8 million avoidable deaths annually.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global burden is disproportionately high in low and middle </a:t>
            </a:r>
          </a:p>
          <a:p>
            <a:pPr lvl="1"/>
            <a:r>
              <a:rPr lang="en-US" sz="2000" dirty="0">
                <a:latin typeface="Times New Roman" panose="02020603050405020304" pitchFamily="18" charset="0"/>
                <a:cs typeface="Times New Roman" panose="02020603050405020304" pitchFamily="18" charset="0"/>
              </a:rPr>
              <a:t>      income countries where 82% of people with hypertension reside.</a:t>
            </a:r>
          </a:p>
          <a:p>
            <a:pPr marL="3429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Economic impact is substantial affection patients, health system </a:t>
            </a:r>
          </a:p>
          <a:p>
            <a:pPr lvl="1"/>
            <a:r>
              <a:rPr lang="en-US" sz="2000" dirty="0">
                <a:latin typeface="Times New Roman" panose="02020603050405020304" pitchFamily="18" charset="0"/>
                <a:cs typeface="Times New Roman" panose="02020603050405020304" pitchFamily="18" charset="0"/>
              </a:rPr>
              <a:t>     and national economies</a:t>
            </a:r>
          </a:p>
          <a:p>
            <a:pPr marL="3429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6676351-A614-6E57-603E-22B3B5B8B76A}"/>
              </a:ext>
            </a:extLst>
          </p:cNvPr>
          <p:cNvPicPr>
            <a:picLocks noChangeAspect="1"/>
          </p:cNvPicPr>
          <p:nvPr/>
        </p:nvPicPr>
        <p:blipFill>
          <a:blip r:embed="rId2"/>
          <a:stretch>
            <a:fillRect/>
          </a:stretch>
        </p:blipFill>
        <p:spPr>
          <a:xfrm>
            <a:off x="677300" y="3966588"/>
            <a:ext cx="4460166" cy="2059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A70604B-0494-984C-472F-DA598612A10F}"/>
              </a:ext>
            </a:extLst>
          </p:cNvPr>
          <p:cNvPicPr>
            <a:picLocks noChangeAspect="1"/>
          </p:cNvPicPr>
          <p:nvPr/>
        </p:nvPicPr>
        <p:blipFill>
          <a:blip r:embed="rId3"/>
          <a:stretch>
            <a:fillRect/>
          </a:stretch>
        </p:blipFill>
        <p:spPr>
          <a:xfrm>
            <a:off x="5402675" y="3966588"/>
            <a:ext cx="6277525" cy="1970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76AD9476-6B36-ED22-AB0A-F5CB4C8F3ADD}"/>
              </a:ext>
            </a:extLst>
          </p:cNvPr>
          <p:cNvPicPr>
            <a:picLocks noChangeAspect="1"/>
          </p:cNvPicPr>
          <p:nvPr/>
        </p:nvPicPr>
        <p:blipFill>
          <a:blip r:embed="rId4"/>
          <a:stretch>
            <a:fillRect/>
          </a:stretch>
        </p:blipFill>
        <p:spPr>
          <a:xfrm>
            <a:off x="7894442" y="2489955"/>
            <a:ext cx="3881958" cy="1356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465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A0AD2A-A61C-7B8B-1AD5-5B39250A49CB}"/>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F47B6E7C-C343-0BE2-8BEC-1251DE214BF4}"/>
              </a:ext>
            </a:extLst>
          </p:cNvPr>
          <p:cNvSpPr>
            <a:spLocks noGrp="1"/>
          </p:cNvSpPr>
          <p:nvPr>
            <p:ph type="title"/>
          </p:nvPr>
        </p:nvSpPr>
        <p:spPr>
          <a:xfrm>
            <a:off x="415600" y="92157"/>
            <a:ext cx="4677608" cy="800189"/>
          </a:xfrm>
        </p:spPr>
        <p:txBody>
          <a:bodyPr/>
          <a:lstStyle/>
          <a:p>
            <a:r>
              <a:rPr lang="en-US" b="0" i="0" dirty="0">
                <a:effectLst/>
                <a:latin typeface="Times New Roman" panose="02020603050405020304" pitchFamily="18" charset="0"/>
                <a:cs typeface="Times New Roman" panose="02020603050405020304" pitchFamily="18" charset="0"/>
              </a:rPr>
              <a:t>Model Optimization</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9E697F0-B408-6A2E-CE46-C3D311FCCB55}"/>
              </a:ext>
            </a:extLst>
          </p:cNvPr>
          <p:cNvSpPr txBox="1"/>
          <p:nvPr/>
        </p:nvSpPr>
        <p:spPr>
          <a:xfrm>
            <a:off x="401574" y="831321"/>
            <a:ext cx="3662000" cy="1384995"/>
          </a:xfrm>
          <a:prstGeom prst="rect">
            <a:avLst/>
          </a:prstGeom>
          <a:noFill/>
        </p:spPr>
        <p:txBody>
          <a:bodyPr wrap="square">
            <a:spAutoFit/>
          </a:bodyPr>
          <a:lstStyle/>
          <a:p>
            <a:pPr algn="l"/>
            <a:r>
              <a:rPr lang="en-US" b="1" i="1" dirty="0">
                <a:effectLst/>
                <a:latin typeface="Times New Roman" panose="02020603050405020304" pitchFamily="18" charset="0"/>
                <a:cs typeface="Times New Roman" panose="02020603050405020304" pitchFamily="18" charset="0"/>
              </a:rPr>
              <a:t>Quantization Strategies</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Dynamic range quantization (8-bit weights)</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Full integer quantization (8-bit weights and activations)</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Float16 precision optimization</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Integer-only quantization</a:t>
            </a:r>
          </a:p>
        </p:txBody>
      </p:sp>
      <p:graphicFrame>
        <p:nvGraphicFramePr>
          <p:cNvPr id="13" name="Chart 12">
            <a:extLst>
              <a:ext uri="{FF2B5EF4-FFF2-40B4-BE49-F238E27FC236}">
                <a16:creationId xmlns:a16="http://schemas.microsoft.com/office/drawing/2014/main" id="{5BC08591-1550-42D9-8E10-297CCF681E05}"/>
              </a:ext>
            </a:extLst>
          </p:cNvPr>
          <p:cNvGraphicFramePr>
            <a:graphicFrameLocks/>
          </p:cNvGraphicFramePr>
          <p:nvPr>
            <p:extLst>
              <p:ext uri="{D42A27DB-BD31-4B8C-83A1-F6EECF244321}">
                <p14:modId xmlns:p14="http://schemas.microsoft.com/office/powerpoint/2010/main" val="903026847"/>
              </p:ext>
            </p:extLst>
          </p:nvPr>
        </p:nvGraphicFramePr>
        <p:xfrm>
          <a:off x="6894576" y="102143"/>
          <a:ext cx="5119568" cy="27527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8AFC0A43-F96D-4A68-9512-B6391AD56C1D}"/>
              </a:ext>
            </a:extLst>
          </p:cNvPr>
          <p:cNvGraphicFramePr>
            <a:graphicFrameLocks/>
          </p:cNvGraphicFramePr>
          <p:nvPr>
            <p:extLst>
              <p:ext uri="{D42A27DB-BD31-4B8C-83A1-F6EECF244321}">
                <p14:modId xmlns:p14="http://schemas.microsoft.com/office/powerpoint/2010/main" val="725281852"/>
              </p:ext>
            </p:extLst>
          </p:nvPr>
        </p:nvGraphicFramePr>
        <p:xfrm>
          <a:off x="6894576" y="3429000"/>
          <a:ext cx="5133594" cy="26776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4DB071DE-AD88-12E2-403A-3239548B4FE4}"/>
              </a:ext>
            </a:extLst>
          </p:cNvPr>
          <p:cNvGraphicFramePr>
            <a:graphicFrameLocks/>
          </p:cNvGraphicFramePr>
          <p:nvPr>
            <p:extLst>
              <p:ext uri="{D42A27DB-BD31-4B8C-83A1-F6EECF244321}">
                <p14:modId xmlns:p14="http://schemas.microsoft.com/office/powerpoint/2010/main" val="610859429"/>
              </p:ext>
            </p:extLst>
          </p:nvPr>
        </p:nvGraphicFramePr>
        <p:xfrm>
          <a:off x="830129" y="3429000"/>
          <a:ext cx="4988504" cy="2677656"/>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9E1EF557-2AB5-CA0E-0899-02D4841A689A}"/>
              </a:ext>
            </a:extLst>
          </p:cNvPr>
          <p:cNvSpPr txBox="1"/>
          <p:nvPr/>
        </p:nvSpPr>
        <p:spPr>
          <a:xfrm>
            <a:off x="3172968" y="2058016"/>
            <a:ext cx="3557016" cy="1169551"/>
          </a:xfrm>
          <a:prstGeom prst="rect">
            <a:avLst/>
          </a:prstGeom>
          <a:noFill/>
        </p:spPr>
        <p:txBody>
          <a:bodyPr wrap="square" rtlCol="0">
            <a:spAutoFit/>
          </a:bodyPr>
          <a:lstStyle/>
          <a:p>
            <a:pPr algn="l"/>
            <a:r>
              <a:rPr lang="en-US" b="1" i="1" dirty="0">
                <a:effectLst/>
                <a:latin typeface="Times New Roman" panose="02020603050405020304" pitchFamily="18" charset="0"/>
                <a:cs typeface="Times New Roman" panose="02020603050405020304" pitchFamily="18" charset="0"/>
              </a:rPr>
              <a:t>Optimization Results</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Compression ratio: 90.71%</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Memory reduction: 87.3%</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Inference speedup: 2.4x</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Accuracy preservation: ±0.12 mmHg MAE</a:t>
            </a:r>
          </a:p>
        </p:txBody>
      </p:sp>
    </p:spTree>
    <p:extLst>
      <p:ext uri="{BB962C8B-B14F-4D97-AF65-F5344CB8AC3E}">
        <p14:creationId xmlns:p14="http://schemas.microsoft.com/office/powerpoint/2010/main" val="1818983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589851-F257-1B72-208F-FD382784FB57}"/>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6F204E89-08B2-AA20-81DC-71656391DF48}"/>
              </a:ext>
            </a:extLst>
          </p:cNvPr>
          <p:cNvSpPr>
            <a:spLocks noGrp="1"/>
          </p:cNvSpPr>
          <p:nvPr>
            <p:ph type="title"/>
          </p:nvPr>
        </p:nvSpPr>
        <p:spPr>
          <a:xfrm>
            <a:off x="415600" y="232300"/>
            <a:ext cx="4403288" cy="800189"/>
          </a:xfrm>
        </p:spPr>
        <p:txBody>
          <a:bodyPr/>
          <a:lstStyle/>
          <a:p>
            <a:r>
              <a:rPr lang="en-US" b="0" i="0" dirty="0">
                <a:effectLst/>
                <a:latin typeface="Times New Roman" panose="02020603050405020304" pitchFamily="18" charset="0"/>
                <a:cs typeface="Times New Roman" panose="02020603050405020304" pitchFamily="18" charset="0"/>
              </a:rPr>
              <a:t>Model Optimization</a:t>
            </a:r>
            <a:endParaRPr lang="en-US" dirty="0">
              <a:latin typeface="Times New Roman" panose="02020603050405020304" pitchFamily="18" charset="0"/>
              <a:cs typeface="Times New Roman" panose="02020603050405020304" pitchFamily="18" charset="0"/>
            </a:endParaRPr>
          </a:p>
        </p:txBody>
      </p:sp>
      <p:graphicFrame>
        <p:nvGraphicFramePr>
          <p:cNvPr id="5" name="Chart 4">
            <a:extLst>
              <a:ext uri="{FF2B5EF4-FFF2-40B4-BE49-F238E27FC236}">
                <a16:creationId xmlns:a16="http://schemas.microsoft.com/office/drawing/2014/main" id="{A99E01A0-198E-C6FB-253C-95CCA78050D2}"/>
              </a:ext>
            </a:extLst>
          </p:cNvPr>
          <p:cNvGraphicFramePr>
            <a:graphicFrameLocks/>
          </p:cNvGraphicFramePr>
          <p:nvPr>
            <p:extLst>
              <p:ext uri="{D42A27DB-BD31-4B8C-83A1-F6EECF244321}">
                <p14:modId xmlns:p14="http://schemas.microsoft.com/office/powerpoint/2010/main" val="1891996469"/>
              </p:ext>
            </p:extLst>
          </p:nvPr>
        </p:nvGraphicFramePr>
        <p:xfrm>
          <a:off x="415600" y="1032489"/>
          <a:ext cx="5523382" cy="47032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A1BB5D7-2953-0FA7-DAF4-169D56401837}"/>
              </a:ext>
            </a:extLst>
          </p:cNvPr>
          <p:cNvGraphicFramePr>
            <a:graphicFrameLocks/>
          </p:cNvGraphicFramePr>
          <p:nvPr>
            <p:extLst>
              <p:ext uri="{D42A27DB-BD31-4B8C-83A1-F6EECF244321}">
                <p14:modId xmlns:p14="http://schemas.microsoft.com/office/powerpoint/2010/main" val="128286111"/>
              </p:ext>
            </p:extLst>
          </p:nvPr>
        </p:nvGraphicFramePr>
        <p:xfrm>
          <a:off x="6253021" y="133782"/>
          <a:ext cx="5938980" cy="32099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8A35A4C-051E-5986-EE5A-597A8398DCE4}"/>
              </a:ext>
            </a:extLst>
          </p:cNvPr>
          <p:cNvGraphicFramePr>
            <a:graphicFrameLocks/>
          </p:cNvGraphicFramePr>
          <p:nvPr>
            <p:extLst>
              <p:ext uri="{D42A27DB-BD31-4B8C-83A1-F6EECF244321}">
                <p14:modId xmlns:p14="http://schemas.microsoft.com/office/powerpoint/2010/main" val="3229872094"/>
              </p:ext>
            </p:extLst>
          </p:nvPr>
        </p:nvGraphicFramePr>
        <p:xfrm>
          <a:off x="6253020" y="3429000"/>
          <a:ext cx="593898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2157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076381B-8313-24EF-E8F6-1B2FAD87F529}"/>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0D4CCCCF-E8E6-A0D6-721D-9505158AD7C0}"/>
              </a:ext>
            </a:extLst>
          </p:cNvPr>
          <p:cNvSpPr>
            <a:spLocks noGrp="1"/>
          </p:cNvSpPr>
          <p:nvPr>
            <p:ph type="title"/>
          </p:nvPr>
        </p:nvSpPr>
        <p:spPr>
          <a:xfrm>
            <a:off x="415600" y="232300"/>
            <a:ext cx="4830655" cy="800189"/>
          </a:xfrm>
        </p:spPr>
        <p:txBody>
          <a:bodyPr/>
          <a:lstStyle/>
          <a:p>
            <a:r>
              <a:rPr lang="en-US" b="0" i="0" dirty="0">
                <a:effectLst/>
                <a:latin typeface="Times New Roman" panose="02020603050405020304" pitchFamily="18" charset="0"/>
                <a:cs typeface="Times New Roman" panose="02020603050405020304" pitchFamily="18" charset="0"/>
              </a:rPr>
              <a:t>Model Optimization</a:t>
            </a:r>
            <a:endParaRPr lang="en-US"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2EBB8E23-64BD-4F19-8E9D-D4888E15FDA1}"/>
              </a:ext>
            </a:extLst>
          </p:cNvPr>
          <p:cNvGraphicFramePr>
            <a:graphicFrameLocks/>
          </p:cNvGraphicFramePr>
          <p:nvPr>
            <p:extLst>
              <p:ext uri="{D42A27DB-BD31-4B8C-83A1-F6EECF244321}">
                <p14:modId xmlns:p14="http://schemas.microsoft.com/office/powerpoint/2010/main" val="66268015"/>
              </p:ext>
            </p:extLst>
          </p:nvPr>
        </p:nvGraphicFramePr>
        <p:xfrm>
          <a:off x="7234742" y="82550"/>
          <a:ext cx="4852988" cy="3238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DA8657EB-7F0B-A33E-B421-AA4C1875C78E}"/>
              </a:ext>
            </a:extLst>
          </p:cNvPr>
          <p:cNvGraphicFramePr>
            <a:graphicFrameLocks noGrp="1"/>
          </p:cNvGraphicFramePr>
          <p:nvPr>
            <p:extLst>
              <p:ext uri="{D42A27DB-BD31-4B8C-83A1-F6EECF244321}">
                <p14:modId xmlns:p14="http://schemas.microsoft.com/office/powerpoint/2010/main" val="2608357506"/>
              </p:ext>
            </p:extLst>
          </p:nvPr>
        </p:nvGraphicFramePr>
        <p:xfrm>
          <a:off x="677299" y="1032489"/>
          <a:ext cx="6000592" cy="4247962"/>
        </p:xfrm>
        <a:graphic>
          <a:graphicData uri="http://schemas.openxmlformats.org/drawingml/2006/table">
            <a:tbl>
              <a:tblPr>
                <a:tableStyleId>{5C22544A-7EE6-4342-B048-85BDC9FD1C3A}</a:tableStyleId>
              </a:tblPr>
              <a:tblGrid>
                <a:gridCol w="1282687">
                  <a:extLst>
                    <a:ext uri="{9D8B030D-6E8A-4147-A177-3AD203B41FA5}">
                      <a16:colId xmlns:a16="http://schemas.microsoft.com/office/drawing/2014/main" val="3224570567"/>
                    </a:ext>
                  </a:extLst>
                </a:gridCol>
                <a:gridCol w="943581">
                  <a:extLst>
                    <a:ext uri="{9D8B030D-6E8A-4147-A177-3AD203B41FA5}">
                      <a16:colId xmlns:a16="http://schemas.microsoft.com/office/drawing/2014/main" val="481453807"/>
                    </a:ext>
                  </a:extLst>
                </a:gridCol>
                <a:gridCol w="943581">
                  <a:extLst>
                    <a:ext uri="{9D8B030D-6E8A-4147-A177-3AD203B41FA5}">
                      <a16:colId xmlns:a16="http://schemas.microsoft.com/office/drawing/2014/main" val="4054468449"/>
                    </a:ext>
                  </a:extLst>
                </a:gridCol>
                <a:gridCol w="943581">
                  <a:extLst>
                    <a:ext uri="{9D8B030D-6E8A-4147-A177-3AD203B41FA5}">
                      <a16:colId xmlns:a16="http://schemas.microsoft.com/office/drawing/2014/main" val="3512804450"/>
                    </a:ext>
                  </a:extLst>
                </a:gridCol>
                <a:gridCol w="943581">
                  <a:extLst>
                    <a:ext uri="{9D8B030D-6E8A-4147-A177-3AD203B41FA5}">
                      <a16:colId xmlns:a16="http://schemas.microsoft.com/office/drawing/2014/main" val="4277801262"/>
                    </a:ext>
                  </a:extLst>
                </a:gridCol>
                <a:gridCol w="943581">
                  <a:extLst>
                    <a:ext uri="{9D8B030D-6E8A-4147-A177-3AD203B41FA5}">
                      <a16:colId xmlns:a16="http://schemas.microsoft.com/office/drawing/2014/main" val="1748325565"/>
                    </a:ext>
                  </a:extLst>
                </a:gridCol>
              </a:tblGrid>
              <a:tr h="184483">
                <a:tc gridSpan="6">
                  <a:txBody>
                    <a:bodyPr/>
                    <a:lstStyle/>
                    <a:p>
                      <a:pPr algn="ctr" fontAlgn="ctr"/>
                      <a:r>
                        <a:rPr lang="en-US" sz="1100" b="0" i="0" u="none" strike="noStrike" dirty="0">
                          <a:solidFill>
                            <a:srgbClr val="000000"/>
                          </a:solidFill>
                          <a:effectLst/>
                          <a:latin typeface="Times New Roman" panose="02020603050405020304" pitchFamily="18" charset="0"/>
                        </a:rPr>
                        <a:t>Attentive BP Net</a:t>
                      </a: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7810872"/>
                  </a:ext>
                </a:extLst>
              </a:tr>
              <a:tr h="487487">
                <a:tc>
                  <a:txBody>
                    <a:bodyPr/>
                    <a:lstStyle/>
                    <a:p>
                      <a:pPr algn="ctr" fontAlgn="ctr"/>
                      <a:r>
                        <a:rPr lang="en-US" sz="1100" b="0" i="0" u="none" strike="noStrike">
                          <a:solidFill>
                            <a:srgbClr val="000000"/>
                          </a:solidFill>
                          <a:effectLst/>
                          <a:latin typeface="Times New Roman" panose="02020603050405020304" pitchFamily="18" charset="0"/>
                        </a:rPr>
                        <a:t>Model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Orginal Model</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Dynamic Range Quantized Model</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Float 16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Full Integer Quantization</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Integer Only Quantization</a:t>
                      </a:r>
                    </a:p>
                  </a:txBody>
                  <a:tcPr marL="9525" marR="9525" marT="9525" marB="0" anchor="ctr"/>
                </a:tc>
                <a:extLst>
                  <a:ext uri="{0D108BD9-81ED-4DB2-BD59-A6C34878D82A}">
                    <a16:rowId xmlns:a16="http://schemas.microsoft.com/office/drawing/2014/main" val="232787362"/>
                  </a:ext>
                </a:extLst>
              </a:tr>
              <a:tr h="243743">
                <a:tc>
                  <a:txBody>
                    <a:bodyPr/>
                    <a:lstStyle/>
                    <a:p>
                      <a:pPr algn="ctr" fontAlgn="ctr"/>
                      <a:r>
                        <a:rPr lang="en-US" sz="1100" b="0" i="0" u="none" strike="noStrike">
                          <a:solidFill>
                            <a:srgbClr val="000000"/>
                          </a:solidFill>
                          <a:effectLst/>
                          <a:latin typeface="Times New Roman" panose="02020603050405020304" pitchFamily="18" charset="0"/>
                        </a:rPr>
                        <a:t>Model Size (MB)</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5.64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0.94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0.52</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0.52</a:t>
                      </a:r>
                    </a:p>
                  </a:txBody>
                  <a:tcPr marL="9525" marR="9525" marT="9525" marB="0" anchor="ctr"/>
                </a:tc>
                <a:extLst>
                  <a:ext uri="{0D108BD9-81ED-4DB2-BD59-A6C34878D82A}">
                    <a16:rowId xmlns:a16="http://schemas.microsoft.com/office/drawing/2014/main" val="2819644916"/>
                  </a:ext>
                </a:extLst>
              </a:tr>
              <a:tr h="365616">
                <a:tc>
                  <a:txBody>
                    <a:bodyPr/>
                    <a:lstStyle/>
                    <a:p>
                      <a:pPr algn="ctr" fontAlgn="ctr"/>
                      <a:r>
                        <a:rPr lang="en-US" sz="1100" b="0" i="0" u="none" strike="noStrike">
                          <a:solidFill>
                            <a:srgbClr val="000000"/>
                          </a:solidFill>
                          <a:effectLst/>
                          <a:latin typeface="Times New Roman" panose="02020603050405020304" pitchFamily="18" charset="0"/>
                        </a:rPr>
                        <a:t>Size reduction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-91.1348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-83.3333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-90.7801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-90.7801</a:t>
                      </a:r>
                    </a:p>
                  </a:txBody>
                  <a:tcPr marL="9525" marR="9525" marT="9525" marB="0" anchor="ctr"/>
                </a:tc>
                <a:extLst>
                  <a:ext uri="{0D108BD9-81ED-4DB2-BD59-A6C34878D82A}">
                    <a16:rowId xmlns:a16="http://schemas.microsoft.com/office/drawing/2014/main" val="3869925332"/>
                  </a:ext>
                </a:extLst>
              </a:tr>
              <a:tr h="243743">
                <a:tc>
                  <a:txBody>
                    <a:bodyPr/>
                    <a:lstStyle/>
                    <a:p>
                      <a:pPr algn="ctr" fontAlgn="ctr"/>
                      <a:r>
                        <a:rPr lang="en-US" sz="1100" b="0" i="0" u="none" strike="noStrike">
                          <a:solidFill>
                            <a:srgbClr val="000000"/>
                          </a:solidFill>
                          <a:effectLst/>
                          <a:latin typeface="Times New Roman" panose="02020603050405020304" pitchFamily="18" charset="0"/>
                        </a:rPr>
                        <a:t>Inference Time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30.4654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24.7819</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25.026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36.63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37.7859</a:t>
                      </a:r>
                    </a:p>
                  </a:txBody>
                  <a:tcPr marL="9525" marR="9525" marT="9525" marB="0" anchor="ctr"/>
                </a:tc>
                <a:extLst>
                  <a:ext uri="{0D108BD9-81ED-4DB2-BD59-A6C34878D82A}">
                    <a16:rowId xmlns:a16="http://schemas.microsoft.com/office/drawing/2014/main" val="4187490954"/>
                  </a:ext>
                </a:extLst>
              </a:tr>
              <a:tr h="184483">
                <a:tc>
                  <a:txBody>
                    <a:bodyPr/>
                    <a:lstStyle/>
                    <a:p>
                      <a:pPr algn="ctr" fontAlgn="ctr"/>
                      <a:r>
                        <a:rPr lang="en-US" sz="1100" b="0" i="0" u="none" strike="noStrike">
                          <a:solidFill>
                            <a:srgbClr val="000000"/>
                          </a:solidFill>
                          <a:effectLst/>
                          <a:latin typeface="Times New Roman" panose="02020603050405020304" pitchFamily="18" charset="0"/>
                        </a:rPr>
                        <a:t>MAE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7.845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7.848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7.843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7.785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7.785</a:t>
                      </a:r>
                    </a:p>
                  </a:txBody>
                  <a:tcPr marL="9525" marR="9525" marT="9525" marB="0" anchor="ctr"/>
                </a:tc>
                <a:extLst>
                  <a:ext uri="{0D108BD9-81ED-4DB2-BD59-A6C34878D82A}">
                    <a16:rowId xmlns:a16="http://schemas.microsoft.com/office/drawing/2014/main" val="3873348904"/>
                  </a:ext>
                </a:extLst>
              </a:tr>
              <a:tr h="184483">
                <a:tc>
                  <a:txBody>
                    <a:bodyPr/>
                    <a:lstStyle/>
                    <a:p>
                      <a:pPr algn="ctr" fontAlgn="ctr"/>
                      <a:r>
                        <a:rPr lang="en-US" sz="1100" b="0" i="0" u="none" strike="noStrike">
                          <a:solidFill>
                            <a:srgbClr val="000000"/>
                          </a:solidFill>
                          <a:effectLst/>
                          <a:latin typeface="Times New Roman" panose="02020603050405020304" pitchFamily="18" charset="0"/>
                        </a:rPr>
                        <a:t>RMSE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10.4287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10.417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10.428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10.365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10365</a:t>
                      </a:r>
                    </a:p>
                  </a:txBody>
                  <a:tcPr marL="9525" marR="9525" marT="9525" marB="0" anchor="ctr"/>
                </a:tc>
                <a:extLst>
                  <a:ext uri="{0D108BD9-81ED-4DB2-BD59-A6C34878D82A}">
                    <a16:rowId xmlns:a16="http://schemas.microsoft.com/office/drawing/2014/main" val="2077620710"/>
                  </a:ext>
                </a:extLst>
              </a:tr>
              <a:tr h="184483">
                <a:tc>
                  <a:txBody>
                    <a:bodyPr/>
                    <a:lstStyle/>
                    <a:p>
                      <a:pPr algn="ctr" fontAlgn="ctr"/>
                      <a:r>
                        <a:rPr lang="en-US" sz="1100" b="0" i="0" u="none" strike="noStrike">
                          <a:solidFill>
                            <a:srgbClr val="000000"/>
                          </a:solidFill>
                          <a:effectLst/>
                          <a:latin typeface="Times New Roman" panose="02020603050405020304" pitchFamily="18" charset="0"/>
                        </a:rPr>
                        <a:t>ME (Bias)</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-0.072</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-0.078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-0.195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-0.195</a:t>
                      </a:r>
                    </a:p>
                  </a:txBody>
                  <a:tcPr marL="9525" marR="9525" marT="9525" marB="0" anchor="ctr"/>
                </a:tc>
                <a:extLst>
                  <a:ext uri="{0D108BD9-81ED-4DB2-BD59-A6C34878D82A}">
                    <a16:rowId xmlns:a16="http://schemas.microsoft.com/office/drawing/2014/main" val="107880878"/>
                  </a:ext>
                </a:extLst>
              </a:tr>
              <a:tr h="184483">
                <a:tc>
                  <a:txBody>
                    <a:bodyPr/>
                    <a:lstStyle/>
                    <a:p>
                      <a:pPr algn="ctr" fontAlgn="ctr"/>
                      <a:r>
                        <a:rPr lang="en-US" sz="1100" b="0" i="0" u="none" strike="noStrike">
                          <a:solidFill>
                            <a:srgbClr val="000000"/>
                          </a:solidFill>
                          <a:effectLst/>
                          <a:latin typeface="Times New Roman" panose="02020603050405020304" pitchFamily="18" charset="0"/>
                        </a:rPr>
                        <a:t>SD</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10.4285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10.41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10.4277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10.36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10.363</a:t>
                      </a:r>
                    </a:p>
                  </a:txBody>
                  <a:tcPr marL="9525" marR="9525" marT="9525" marB="0" anchor="ctr"/>
                </a:tc>
                <a:extLst>
                  <a:ext uri="{0D108BD9-81ED-4DB2-BD59-A6C34878D82A}">
                    <a16:rowId xmlns:a16="http://schemas.microsoft.com/office/drawing/2014/main" val="2568455466"/>
                  </a:ext>
                </a:extLst>
              </a:tr>
              <a:tr h="184483">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2689734611"/>
                  </a:ext>
                </a:extLst>
              </a:tr>
              <a:tr h="184483">
                <a:tc gridSpan="6">
                  <a:txBody>
                    <a:bodyPr/>
                    <a:lstStyle/>
                    <a:p>
                      <a:pPr algn="ctr" fontAlgn="ctr"/>
                      <a:r>
                        <a:rPr lang="en-US" sz="1100" b="0" i="0" u="none" strike="noStrike">
                          <a:solidFill>
                            <a:srgbClr val="000000"/>
                          </a:solidFill>
                          <a:effectLst/>
                          <a:latin typeface="Times New Roman" panose="02020603050405020304" pitchFamily="18" charset="0"/>
                        </a:rPr>
                        <a:t>Transformet Based Model</a:t>
                      </a: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23763706"/>
                  </a:ext>
                </a:extLst>
              </a:tr>
              <a:tr h="243743">
                <a:tc>
                  <a:txBody>
                    <a:bodyPr/>
                    <a:lstStyle/>
                    <a:p>
                      <a:pPr algn="ctr" fontAlgn="ctr"/>
                      <a:r>
                        <a:rPr lang="en-US" sz="1100" b="0" i="0" u="none" strike="noStrike">
                          <a:solidFill>
                            <a:srgbClr val="000000"/>
                          </a:solidFill>
                          <a:effectLst/>
                          <a:latin typeface="Times New Roman" panose="02020603050405020304" pitchFamily="18" charset="0"/>
                        </a:rPr>
                        <a:t>Model Size (MB)</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9.28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1.77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2.01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1.1</a:t>
                      </a:r>
                    </a:p>
                  </a:txBody>
                  <a:tcPr marL="9525" marR="9525" marT="9525" marB="0" anchor="ctr"/>
                </a:tc>
                <a:extLst>
                  <a:ext uri="{0D108BD9-81ED-4DB2-BD59-A6C34878D82A}">
                    <a16:rowId xmlns:a16="http://schemas.microsoft.com/office/drawing/2014/main" val="3781470417"/>
                  </a:ext>
                </a:extLst>
              </a:tr>
              <a:tr h="365616">
                <a:tc>
                  <a:txBody>
                    <a:bodyPr/>
                    <a:lstStyle/>
                    <a:p>
                      <a:pPr algn="ctr" fontAlgn="ctr"/>
                      <a:r>
                        <a:rPr lang="en-US" sz="1100" b="0" i="0" u="none" strike="noStrike">
                          <a:solidFill>
                            <a:srgbClr val="000000"/>
                          </a:solidFill>
                          <a:effectLst/>
                          <a:latin typeface="Times New Roman" panose="02020603050405020304" pitchFamily="18" charset="0"/>
                        </a:rPr>
                        <a:t>Size reduction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-80.9267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-78.3405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-88.1466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-88.1466</a:t>
                      </a:r>
                    </a:p>
                  </a:txBody>
                  <a:tcPr marL="9525" marR="9525" marT="9525" marB="0" anchor="ctr"/>
                </a:tc>
                <a:extLst>
                  <a:ext uri="{0D108BD9-81ED-4DB2-BD59-A6C34878D82A}">
                    <a16:rowId xmlns:a16="http://schemas.microsoft.com/office/drawing/2014/main" val="1602753625"/>
                  </a:ext>
                </a:extLst>
              </a:tr>
              <a:tr h="243743">
                <a:tc>
                  <a:txBody>
                    <a:bodyPr/>
                    <a:lstStyle/>
                    <a:p>
                      <a:pPr algn="ctr" fontAlgn="ctr"/>
                      <a:r>
                        <a:rPr lang="en-US" sz="1100" b="0" i="0" u="none" strike="noStrike">
                          <a:solidFill>
                            <a:srgbClr val="000000"/>
                          </a:solidFill>
                          <a:effectLst/>
                          <a:latin typeface="Times New Roman" panose="02020603050405020304" pitchFamily="18" charset="0"/>
                        </a:rPr>
                        <a:t>Inference Time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32.6186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1793.35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1249.693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3087.912</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3034.057</a:t>
                      </a:r>
                    </a:p>
                  </a:txBody>
                  <a:tcPr marL="9525" marR="9525" marT="9525" marB="0" anchor="ctr"/>
                </a:tc>
                <a:extLst>
                  <a:ext uri="{0D108BD9-81ED-4DB2-BD59-A6C34878D82A}">
                    <a16:rowId xmlns:a16="http://schemas.microsoft.com/office/drawing/2014/main" val="2883338098"/>
                  </a:ext>
                </a:extLst>
              </a:tr>
              <a:tr h="184483">
                <a:tc>
                  <a:txBody>
                    <a:bodyPr/>
                    <a:lstStyle/>
                    <a:p>
                      <a:pPr algn="ctr" fontAlgn="ctr"/>
                      <a:r>
                        <a:rPr lang="en-US" sz="1100" b="0" i="0" u="none" strike="noStrike">
                          <a:solidFill>
                            <a:srgbClr val="000000"/>
                          </a:solidFill>
                          <a:effectLst/>
                          <a:latin typeface="Times New Roman" panose="02020603050405020304" pitchFamily="18" charset="0"/>
                        </a:rPr>
                        <a:t>MAE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10.8738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10.869</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10.877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8.25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60.65</a:t>
                      </a:r>
                    </a:p>
                  </a:txBody>
                  <a:tcPr marL="9525" marR="9525" marT="9525" marB="0" anchor="ctr"/>
                </a:tc>
                <a:extLst>
                  <a:ext uri="{0D108BD9-81ED-4DB2-BD59-A6C34878D82A}">
                    <a16:rowId xmlns:a16="http://schemas.microsoft.com/office/drawing/2014/main" val="3608014805"/>
                  </a:ext>
                </a:extLst>
              </a:tr>
              <a:tr h="184483">
                <a:tc>
                  <a:txBody>
                    <a:bodyPr/>
                    <a:lstStyle/>
                    <a:p>
                      <a:pPr algn="ctr" fontAlgn="ctr"/>
                      <a:r>
                        <a:rPr lang="en-US" sz="1100" b="0" i="0" u="none" strike="noStrike">
                          <a:solidFill>
                            <a:srgbClr val="000000"/>
                          </a:solidFill>
                          <a:effectLst/>
                          <a:latin typeface="Times New Roman" panose="02020603050405020304" pitchFamily="18" charset="0"/>
                        </a:rPr>
                        <a:t>RMSE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12.85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12.846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12.8547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11.25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62.338</a:t>
                      </a:r>
                    </a:p>
                  </a:txBody>
                  <a:tcPr marL="9525" marR="9525" marT="9525" marB="0" anchor="ctr"/>
                </a:tc>
                <a:extLst>
                  <a:ext uri="{0D108BD9-81ED-4DB2-BD59-A6C34878D82A}">
                    <a16:rowId xmlns:a16="http://schemas.microsoft.com/office/drawing/2014/main" val="3169874758"/>
                  </a:ext>
                </a:extLst>
              </a:tr>
              <a:tr h="184483">
                <a:tc>
                  <a:txBody>
                    <a:bodyPr/>
                    <a:lstStyle/>
                    <a:p>
                      <a:pPr algn="ctr" fontAlgn="ctr"/>
                      <a:r>
                        <a:rPr lang="en-US" sz="1100" b="0" i="0" u="none" strike="noStrike">
                          <a:solidFill>
                            <a:srgbClr val="000000"/>
                          </a:solidFill>
                          <a:effectLst/>
                          <a:latin typeface="Times New Roman" panose="02020603050405020304" pitchFamily="18" charset="0"/>
                        </a:rPr>
                        <a:t>ME (Bias)</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7.797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7.792</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7.8</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-3.45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-60.67</a:t>
                      </a:r>
                    </a:p>
                  </a:txBody>
                  <a:tcPr marL="9525" marR="9525" marT="9525" marB="0" anchor="ctr"/>
                </a:tc>
                <a:extLst>
                  <a:ext uri="{0D108BD9-81ED-4DB2-BD59-A6C34878D82A}">
                    <a16:rowId xmlns:a16="http://schemas.microsoft.com/office/drawing/2014/main" val="1764737944"/>
                  </a:ext>
                </a:extLst>
              </a:tr>
              <a:tr h="184483">
                <a:tc>
                  <a:txBody>
                    <a:bodyPr/>
                    <a:lstStyle/>
                    <a:p>
                      <a:pPr algn="ctr" fontAlgn="ctr"/>
                      <a:r>
                        <a:rPr lang="en-US" sz="1100" b="0" i="0" u="none" strike="noStrike">
                          <a:solidFill>
                            <a:srgbClr val="000000"/>
                          </a:solidFill>
                          <a:effectLst/>
                          <a:latin typeface="Times New Roman" panose="02020603050405020304" pitchFamily="18" charset="0"/>
                        </a:rPr>
                        <a:t>SD</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10.21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10.21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10.21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10.711</a:t>
                      </a:r>
                    </a:p>
                  </a:txBody>
                  <a:tcPr marL="9525" marR="9525" marT="9525" marB="0" anchor="ctr"/>
                </a:tc>
                <a:tc>
                  <a:txBody>
                    <a:bodyPr/>
                    <a:lstStyle/>
                    <a:p>
                      <a:pPr algn="ctr" fontAlgn="ctr"/>
                      <a:r>
                        <a:rPr lang="en-US" sz="1100" b="0" i="0" u="none" strike="noStrike" dirty="0">
                          <a:solidFill>
                            <a:srgbClr val="000000"/>
                          </a:solidFill>
                          <a:effectLst/>
                          <a:latin typeface="Times New Roman" panose="02020603050405020304" pitchFamily="18" charset="0"/>
                        </a:rPr>
                        <a:t>14.3</a:t>
                      </a:r>
                    </a:p>
                  </a:txBody>
                  <a:tcPr marL="9525" marR="9525" marT="9525" marB="0" anchor="ctr"/>
                </a:tc>
                <a:extLst>
                  <a:ext uri="{0D108BD9-81ED-4DB2-BD59-A6C34878D82A}">
                    <a16:rowId xmlns:a16="http://schemas.microsoft.com/office/drawing/2014/main" val="2998571123"/>
                  </a:ext>
                </a:extLst>
              </a:tr>
            </a:tbl>
          </a:graphicData>
        </a:graphic>
      </p:graphicFrame>
      <p:graphicFrame>
        <p:nvGraphicFramePr>
          <p:cNvPr id="8" name="Table 7">
            <a:extLst>
              <a:ext uri="{FF2B5EF4-FFF2-40B4-BE49-F238E27FC236}">
                <a16:creationId xmlns:a16="http://schemas.microsoft.com/office/drawing/2014/main" id="{EC36FC62-0B53-A182-675A-3494A585BA87}"/>
              </a:ext>
            </a:extLst>
          </p:cNvPr>
          <p:cNvGraphicFramePr>
            <a:graphicFrameLocks noGrp="1"/>
          </p:cNvGraphicFramePr>
          <p:nvPr>
            <p:extLst>
              <p:ext uri="{D42A27DB-BD31-4B8C-83A1-F6EECF244321}">
                <p14:modId xmlns:p14="http://schemas.microsoft.com/office/powerpoint/2010/main" val="2627660325"/>
              </p:ext>
            </p:extLst>
          </p:nvPr>
        </p:nvGraphicFramePr>
        <p:xfrm>
          <a:off x="7072890" y="3536951"/>
          <a:ext cx="4925148" cy="2559051"/>
        </p:xfrm>
        <a:graphic>
          <a:graphicData uri="http://schemas.openxmlformats.org/drawingml/2006/table">
            <a:tbl>
              <a:tblPr>
                <a:tableStyleId>{5C22544A-7EE6-4342-B048-85BDC9FD1C3A}</a:tableStyleId>
              </a:tblPr>
              <a:tblGrid>
                <a:gridCol w="1052793">
                  <a:extLst>
                    <a:ext uri="{9D8B030D-6E8A-4147-A177-3AD203B41FA5}">
                      <a16:colId xmlns:a16="http://schemas.microsoft.com/office/drawing/2014/main" val="1031909673"/>
                    </a:ext>
                  </a:extLst>
                </a:gridCol>
                <a:gridCol w="774471">
                  <a:extLst>
                    <a:ext uri="{9D8B030D-6E8A-4147-A177-3AD203B41FA5}">
                      <a16:colId xmlns:a16="http://schemas.microsoft.com/office/drawing/2014/main" val="2985466364"/>
                    </a:ext>
                  </a:extLst>
                </a:gridCol>
                <a:gridCol w="774471">
                  <a:extLst>
                    <a:ext uri="{9D8B030D-6E8A-4147-A177-3AD203B41FA5}">
                      <a16:colId xmlns:a16="http://schemas.microsoft.com/office/drawing/2014/main" val="2365618542"/>
                    </a:ext>
                  </a:extLst>
                </a:gridCol>
                <a:gridCol w="774471">
                  <a:extLst>
                    <a:ext uri="{9D8B030D-6E8A-4147-A177-3AD203B41FA5}">
                      <a16:colId xmlns:a16="http://schemas.microsoft.com/office/drawing/2014/main" val="1696965742"/>
                    </a:ext>
                  </a:extLst>
                </a:gridCol>
                <a:gridCol w="774471">
                  <a:extLst>
                    <a:ext uri="{9D8B030D-6E8A-4147-A177-3AD203B41FA5}">
                      <a16:colId xmlns:a16="http://schemas.microsoft.com/office/drawing/2014/main" val="223727377"/>
                    </a:ext>
                  </a:extLst>
                </a:gridCol>
                <a:gridCol w="774471">
                  <a:extLst>
                    <a:ext uri="{9D8B030D-6E8A-4147-A177-3AD203B41FA5}">
                      <a16:colId xmlns:a16="http://schemas.microsoft.com/office/drawing/2014/main" val="894891808"/>
                    </a:ext>
                  </a:extLst>
                </a:gridCol>
              </a:tblGrid>
              <a:tr h="213253">
                <a:tc gridSpan="6">
                  <a:txBody>
                    <a:bodyPr/>
                    <a:lstStyle/>
                    <a:p>
                      <a:pPr algn="ctr" fontAlgn="ctr"/>
                      <a:r>
                        <a:rPr lang="en-US" sz="1100" b="0" i="0" u="none" strike="noStrike" dirty="0">
                          <a:solidFill>
                            <a:srgbClr val="000000"/>
                          </a:solidFill>
                          <a:effectLst/>
                          <a:latin typeface="Times New Roman" panose="02020603050405020304" pitchFamily="18" charset="0"/>
                        </a:rPr>
                        <a:t>Residual Enhanced Convolutional Network</a:t>
                      </a: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6156572"/>
                  </a:ext>
                </a:extLst>
              </a:tr>
              <a:tr h="426511">
                <a:tc>
                  <a:txBody>
                    <a:bodyPr/>
                    <a:lstStyle/>
                    <a:p>
                      <a:pPr algn="ctr" fontAlgn="ctr"/>
                      <a:r>
                        <a:rPr lang="en-US" sz="1100" b="0" i="0" u="none" strike="noStrike">
                          <a:solidFill>
                            <a:srgbClr val="000000"/>
                          </a:solidFill>
                          <a:effectLst/>
                          <a:latin typeface="Times New Roman" panose="02020603050405020304" pitchFamily="18" charset="0"/>
                        </a:rPr>
                        <a:t>Model Size (MB)</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0.23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0.52</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0.13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0.13</a:t>
                      </a:r>
                    </a:p>
                  </a:txBody>
                  <a:tcPr marL="9525" marR="9525" marT="9525" marB="0" anchor="ctr"/>
                </a:tc>
                <a:extLst>
                  <a:ext uri="{0D108BD9-81ED-4DB2-BD59-A6C34878D82A}">
                    <a16:rowId xmlns:a16="http://schemas.microsoft.com/office/drawing/2014/main" val="2891980724"/>
                  </a:ext>
                </a:extLst>
              </a:tr>
              <a:tr h="639764">
                <a:tc>
                  <a:txBody>
                    <a:bodyPr/>
                    <a:lstStyle/>
                    <a:p>
                      <a:pPr algn="ctr" fontAlgn="ctr"/>
                      <a:r>
                        <a:rPr lang="en-US" sz="1100" b="0" i="0" u="none" strike="noStrike">
                          <a:solidFill>
                            <a:srgbClr val="000000"/>
                          </a:solidFill>
                          <a:effectLst/>
                          <a:latin typeface="Times New Roman" panose="02020603050405020304" pitchFamily="18" charset="0"/>
                        </a:rPr>
                        <a:t>Size reduction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-83.5714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-62.8571</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-90.7143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-90.7143</a:t>
                      </a:r>
                    </a:p>
                  </a:txBody>
                  <a:tcPr marL="9525" marR="9525" marT="9525" marB="0" anchor="ctr"/>
                </a:tc>
                <a:extLst>
                  <a:ext uri="{0D108BD9-81ED-4DB2-BD59-A6C34878D82A}">
                    <a16:rowId xmlns:a16="http://schemas.microsoft.com/office/drawing/2014/main" val="3188302727"/>
                  </a:ext>
                </a:extLst>
              </a:tr>
              <a:tr h="426511">
                <a:tc>
                  <a:txBody>
                    <a:bodyPr/>
                    <a:lstStyle/>
                    <a:p>
                      <a:pPr algn="ctr" fontAlgn="ctr"/>
                      <a:r>
                        <a:rPr lang="en-US" sz="1100" b="0" i="0" u="none" strike="noStrike">
                          <a:solidFill>
                            <a:srgbClr val="000000"/>
                          </a:solidFill>
                          <a:effectLst/>
                          <a:latin typeface="Times New Roman" panose="02020603050405020304" pitchFamily="18" charset="0"/>
                        </a:rPr>
                        <a:t>Inference Time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6.23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4.66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1.2</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2.6</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2.6</a:t>
                      </a:r>
                    </a:p>
                  </a:txBody>
                  <a:tcPr marL="9525" marR="9525" marT="9525" marB="0" anchor="ctr"/>
                </a:tc>
                <a:extLst>
                  <a:ext uri="{0D108BD9-81ED-4DB2-BD59-A6C34878D82A}">
                    <a16:rowId xmlns:a16="http://schemas.microsoft.com/office/drawing/2014/main" val="3101120486"/>
                  </a:ext>
                </a:extLst>
              </a:tr>
              <a:tr h="213253">
                <a:tc>
                  <a:txBody>
                    <a:bodyPr/>
                    <a:lstStyle/>
                    <a:p>
                      <a:pPr algn="ctr" fontAlgn="ctr"/>
                      <a:r>
                        <a:rPr lang="en-US" sz="1100" b="0" i="0" u="none" strike="noStrike">
                          <a:solidFill>
                            <a:srgbClr val="000000"/>
                          </a:solidFill>
                          <a:effectLst/>
                          <a:latin typeface="Times New Roman" panose="02020603050405020304" pitchFamily="18" charset="0"/>
                        </a:rPr>
                        <a:t>MAE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7.77</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7.65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7.65</a:t>
                      </a:r>
                    </a:p>
                  </a:txBody>
                  <a:tcPr marL="9525" marR="9525" marT="9525" marB="0" anchor="ctr"/>
                </a:tc>
                <a:extLst>
                  <a:ext uri="{0D108BD9-81ED-4DB2-BD59-A6C34878D82A}">
                    <a16:rowId xmlns:a16="http://schemas.microsoft.com/office/drawing/2014/main" val="656717423"/>
                  </a:ext>
                </a:extLst>
              </a:tr>
              <a:tr h="213253">
                <a:tc>
                  <a:txBody>
                    <a:bodyPr/>
                    <a:lstStyle/>
                    <a:p>
                      <a:pPr algn="ctr" fontAlgn="ctr"/>
                      <a:r>
                        <a:rPr lang="en-US" sz="1100" b="0" i="0" u="none" strike="noStrike">
                          <a:solidFill>
                            <a:srgbClr val="000000"/>
                          </a:solidFill>
                          <a:effectLst/>
                          <a:latin typeface="Times New Roman" panose="02020603050405020304" pitchFamily="18" charset="0"/>
                        </a:rPr>
                        <a:t>RMSE</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10.83</a:t>
                      </a:r>
                    </a:p>
                  </a:txBody>
                  <a:tcPr marL="9525" marR="9525" marT="9525" marB="0" anchor="ctr"/>
                </a:tc>
                <a:extLst>
                  <a:ext uri="{0D108BD9-81ED-4DB2-BD59-A6C34878D82A}">
                    <a16:rowId xmlns:a16="http://schemas.microsoft.com/office/drawing/2014/main" val="2780650111"/>
                  </a:ext>
                </a:extLst>
              </a:tr>
              <a:tr h="213253">
                <a:tc>
                  <a:txBody>
                    <a:bodyPr/>
                    <a:lstStyle/>
                    <a:p>
                      <a:pPr algn="ctr" fontAlgn="ctr"/>
                      <a:r>
                        <a:rPr lang="en-US" sz="1100" b="0" i="0" u="none" strike="noStrike">
                          <a:solidFill>
                            <a:srgbClr val="000000"/>
                          </a:solidFill>
                          <a:effectLst/>
                          <a:latin typeface="Times New Roman" panose="02020603050405020304" pitchFamily="18" charset="0"/>
                        </a:rPr>
                        <a:t>ME (Bias)</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-4.9</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-5.2</a:t>
                      </a:r>
                    </a:p>
                  </a:txBody>
                  <a:tcPr marL="9525" marR="9525" marT="9525" marB="0" anchor="ctr"/>
                </a:tc>
                <a:extLst>
                  <a:ext uri="{0D108BD9-81ED-4DB2-BD59-A6C34878D82A}">
                    <a16:rowId xmlns:a16="http://schemas.microsoft.com/office/drawing/2014/main" val="624367943"/>
                  </a:ext>
                </a:extLst>
              </a:tr>
              <a:tr h="213253">
                <a:tc>
                  <a:txBody>
                    <a:bodyPr/>
                    <a:lstStyle/>
                    <a:p>
                      <a:pPr algn="ctr" fontAlgn="ctr"/>
                      <a:r>
                        <a:rPr lang="en-US" sz="1100" b="0" i="0" u="none" strike="noStrike">
                          <a:solidFill>
                            <a:srgbClr val="000000"/>
                          </a:solidFill>
                          <a:effectLst/>
                          <a:latin typeface="Times New Roman" panose="02020603050405020304" pitchFamily="18" charset="0"/>
                        </a:rPr>
                        <a:t>SD</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9.63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9.64</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9.63</a:t>
                      </a:r>
                    </a:p>
                  </a:txBody>
                  <a:tcPr marL="9525" marR="9525" marT="9525" marB="0" anchor="ctr"/>
                </a:tc>
                <a:tc>
                  <a:txBody>
                    <a:bodyPr/>
                    <a:lstStyle/>
                    <a:p>
                      <a:pPr algn="ctr" fontAlgn="ctr"/>
                      <a:r>
                        <a:rPr lang="en-US" sz="1100" b="0" i="0" u="none" strike="noStrike">
                          <a:solidFill>
                            <a:srgbClr val="000000"/>
                          </a:solidFill>
                          <a:effectLst/>
                          <a:latin typeface="Times New Roman" panose="02020603050405020304" pitchFamily="18" charset="0"/>
                        </a:rPr>
                        <a:t>9.69</a:t>
                      </a:r>
                    </a:p>
                  </a:txBody>
                  <a:tcPr marL="9525" marR="9525" marT="9525" marB="0" anchor="ctr"/>
                </a:tc>
                <a:tc>
                  <a:txBody>
                    <a:bodyPr/>
                    <a:lstStyle/>
                    <a:p>
                      <a:pPr algn="ctr" fontAlgn="ctr"/>
                      <a:r>
                        <a:rPr lang="en-US" sz="1100" b="0" i="0" u="none" strike="noStrike" dirty="0">
                          <a:solidFill>
                            <a:srgbClr val="000000"/>
                          </a:solidFill>
                          <a:effectLst/>
                          <a:latin typeface="Times New Roman" panose="02020603050405020304" pitchFamily="18" charset="0"/>
                        </a:rPr>
                        <a:t>9.64</a:t>
                      </a:r>
                    </a:p>
                  </a:txBody>
                  <a:tcPr marL="9525" marR="9525" marT="9525" marB="0" anchor="ctr"/>
                </a:tc>
                <a:extLst>
                  <a:ext uri="{0D108BD9-81ED-4DB2-BD59-A6C34878D82A}">
                    <a16:rowId xmlns:a16="http://schemas.microsoft.com/office/drawing/2014/main" val="3614965163"/>
                  </a:ext>
                </a:extLst>
              </a:tr>
            </a:tbl>
          </a:graphicData>
        </a:graphic>
      </p:graphicFrame>
    </p:spTree>
    <p:extLst>
      <p:ext uri="{BB962C8B-B14F-4D97-AF65-F5344CB8AC3E}">
        <p14:creationId xmlns:p14="http://schemas.microsoft.com/office/powerpoint/2010/main" val="185528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E404416-E277-A8CC-5B92-D3571EA35508}"/>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CE617B02-73BB-0C4C-AA79-6CCCFA9117F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Edge Implementation</a:t>
            </a:r>
          </a:p>
        </p:txBody>
      </p:sp>
      <p:sp>
        <p:nvSpPr>
          <p:cNvPr id="5" name="TextBox 4">
            <a:extLst>
              <a:ext uri="{FF2B5EF4-FFF2-40B4-BE49-F238E27FC236}">
                <a16:creationId xmlns:a16="http://schemas.microsoft.com/office/drawing/2014/main" id="{6BFC8BE2-8CBA-B6A1-943E-F8EAA7BE2F2E}"/>
              </a:ext>
            </a:extLst>
          </p:cNvPr>
          <p:cNvSpPr txBox="1"/>
          <p:nvPr/>
        </p:nvSpPr>
        <p:spPr>
          <a:xfrm>
            <a:off x="2013492" y="1173018"/>
            <a:ext cx="3482144" cy="4524315"/>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Arduino Nano 33 BLE Specifications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ARM Cortex-M4F processor at 64 MHz</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1MB Flash memory</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256KB SRAM</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Integrated BLE capabilities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Implementation Challenges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Memory constraints mitigation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Power optimization strategies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Real-time processing requirements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Signal acquisition synchronization</a:t>
            </a:r>
          </a:p>
          <a:p>
            <a:endParaRPr lang="en-US"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E917000-421D-8773-BAA4-A0EB08E72764}"/>
              </a:ext>
            </a:extLst>
          </p:cNvPr>
          <p:cNvSpPr txBox="1"/>
          <p:nvPr/>
        </p:nvSpPr>
        <p:spPr>
          <a:xfrm>
            <a:off x="7028873" y="1173018"/>
            <a:ext cx="3925455" cy="3416320"/>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Deployment Solutions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Custom firmware optimization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Efficient memory management</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Interrupt-driven sampling</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Power-aware scheduling</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Technical Implementation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Battery life: 72 hours continuous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Sampling rate: 62.47 Hz</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Processing latency: &lt;5ms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Wireless transmission delay: 2ms</a:t>
            </a:r>
          </a:p>
          <a:p>
            <a:endParaRPr lang="en-US" sz="1800" dirty="0"/>
          </a:p>
        </p:txBody>
      </p:sp>
    </p:spTree>
    <p:extLst>
      <p:ext uri="{BB962C8B-B14F-4D97-AF65-F5344CB8AC3E}">
        <p14:creationId xmlns:p14="http://schemas.microsoft.com/office/powerpoint/2010/main" val="3869290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8497C1E-1BBA-7633-796A-8D399DA71BB5}"/>
              </a:ext>
            </a:extLst>
          </p:cNvPr>
          <p:cNvSpPr>
            <a:spLocks noGrp="1"/>
          </p:cNvSpPr>
          <p:nvPr>
            <p:ph type="subTitle" idx="1"/>
          </p:nvPr>
        </p:nvSpPr>
        <p:spPr>
          <a:xfrm>
            <a:off x="677300" y="6308089"/>
            <a:ext cx="3662000" cy="656431"/>
          </a:xfrm>
        </p:spPr>
        <p:txBody>
          <a:bodyPr/>
          <a:lstStyle/>
          <a:p>
            <a:r>
              <a:rPr lang="en-US" dirty="0">
                <a:latin typeface="Times New Roman" panose="02020603050405020304" pitchFamily="18" charset="0"/>
                <a:cs typeface="Times New Roman" panose="02020603050405020304" pitchFamily="18" charset="0"/>
              </a:rPr>
              <a:t>Department of Applied Data Science</a:t>
            </a:r>
          </a:p>
          <a:p>
            <a:endParaRPr lang="en-US" dirty="0"/>
          </a:p>
        </p:txBody>
      </p:sp>
      <p:sp>
        <p:nvSpPr>
          <p:cNvPr id="3" name="Title 2">
            <a:extLst>
              <a:ext uri="{FF2B5EF4-FFF2-40B4-BE49-F238E27FC236}">
                <a16:creationId xmlns:a16="http://schemas.microsoft.com/office/drawing/2014/main" id="{A7A4945F-5392-6FD8-DBC5-67DCF2E9177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Real-world Applications</a:t>
            </a:r>
          </a:p>
        </p:txBody>
      </p:sp>
      <p:sp>
        <p:nvSpPr>
          <p:cNvPr id="5" name="TextBox 4">
            <a:extLst>
              <a:ext uri="{FF2B5EF4-FFF2-40B4-BE49-F238E27FC236}">
                <a16:creationId xmlns:a16="http://schemas.microsoft.com/office/drawing/2014/main" id="{C44090ED-D2ED-515E-3F23-74ED46DEC3F6}"/>
              </a:ext>
            </a:extLst>
          </p:cNvPr>
          <p:cNvSpPr txBox="1"/>
          <p:nvPr/>
        </p:nvSpPr>
        <p:spPr>
          <a:xfrm>
            <a:off x="785091" y="1366982"/>
            <a:ext cx="4408701" cy="4247317"/>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Clinical Implementation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Integration with existing patient monitoring systems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Continuous blood pressure tracking in ambulatory settings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Remote patient monitoring capabilities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Early detection of hypertensive episodes</a:t>
            </a: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Healthcare Benefits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Real-time data processing for immediate intervention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Enhanced patient comfort and compliance</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Reduced measurement artifacts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24/7 monitoring potential</a:t>
            </a:r>
          </a:p>
          <a:p>
            <a:endParaRPr lang="en-US" sz="1800" dirty="0">
              <a:latin typeface="Times New Roman" panose="02020603050405020304" pitchFamily="18" charset="0"/>
              <a:cs typeface="Times New Roman" panose="02020603050405020304" pitchFamily="18" charset="0"/>
            </a:endParaRPr>
          </a:p>
        </p:txBody>
      </p:sp>
      <p:pic>
        <p:nvPicPr>
          <p:cNvPr id="7" name="Video 6" title="Vital Signs Line">
            <a:hlinkClick r:id="" action="ppaction://media"/>
            <a:extLst>
              <a:ext uri="{FF2B5EF4-FFF2-40B4-BE49-F238E27FC236}">
                <a16:creationId xmlns:a16="http://schemas.microsoft.com/office/drawing/2014/main" id="{0B0A741D-5118-D886-B35A-282D64F7F5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8740" y="1366982"/>
            <a:ext cx="6311516" cy="3810000"/>
          </a:xfrm>
          <a:prstGeom prst="rect">
            <a:avLst/>
          </a:prstGeom>
        </p:spPr>
      </p:pic>
    </p:spTree>
    <p:extLst>
      <p:ext uri="{BB962C8B-B14F-4D97-AF65-F5344CB8AC3E}">
        <p14:creationId xmlns:p14="http://schemas.microsoft.com/office/powerpoint/2010/main" val="370524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3B741D9-631E-C1AB-B132-E4182498457E}"/>
              </a:ext>
            </a:extLst>
          </p:cNvPr>
          <p:cNvSpPr>
            <a:spLocks noGrp="1"/>
          </p:cNvSpPr>
          <p:nvPr>
            <p:ph type="subTitle" idx="1"/>
          </p:nvPr>
        </p:nvSpPr>
        <p:spPr>
          <a:xfrm>
            <a:off x="677300" y="6308089"/>
            <a:ext cx="3662000" cy="656431"/>
          </a:xfrm>
        </p:spPr>
        <p:txBody>
          <a:bodyPr/>
          <a:lstStyle/>
          <a:p>
            <a:r>
              <a:rPr lang="en-US" dirty="0">
                <a:latin typeface="Times New Roman" panose="02020603050405020304" pitchFamily="18" charset="0"/>
                <a:cs typeface="Times New Roman" panose="02020603050405020304" pitchFamily="18" charset="0"/>
              </a:rPr>
              <a:t>Department of Applied Data Science</a:t>
            </a:r>
          </a:p>
          <a:p>
            <a:endParaRPr lang="en-US" dirty="0"/>
          </a:p>
        </p:txBody>
      </p:sp>
      <p:sp>
        <p:nvSpPr>
          <p:cNvPr id="3" name="Title 2">
            <a:extLst>
              <a:ext uri="{FF2B5EF4-FFF2-40B4-BE49-F238E27FC236}">
                <a16:creationId xmlns:a16="http://schemas.microsoft.com/office/drawing/2014/main" id="{2A7A8786-A1FA-09FB-E9F9-9EA713534B2C}"/>
              </a:ext>
            </a:extLst>
          </p:cNvPr>
          <p:cNvSpPr>
            <a:spLocks noGrp="1"/>
          </p:cNvSpPr>
          <p:nvPr>
            <p:ph type="title"/>
          </p:nvPr>
        </p:nvSpPr>
        <p:spPr>
          <a:xfrm>
            <a:off x="415600" y="232300"/>
            <a:ext cx="11360800" cy="800189"/>
          </a:xfrm>
        </p:spPr>
        <p:txBody>
          <a:bodyPr/>
          <a:lstStyle/>
          <a:p>
            <a:r>
              <a:rPr lang="en-US" b="0" i="0" dirty="0">
                <a:effectLst/>
                <a:latin typeface="Times New Roman" panose="02020603050405020304" pitchFamily="18" charset="0"/>
                <a:cs typeface="Times New Roman" panose="02020603050405020304" pitchFamily="18" charset="0"/>
              </a:rPr>
              <a:t>Advantages over Traditional Methods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0B794C-AF32-0585-E990-775B8AE78297}"/>
              </a:ext>
            </a:extLst>
          </p:cNvPr>
          <p:cNvSpPr txBox="1"/>
          <p:nvPr/>
        </p:nvSpPr>
        <p:spPr>
          <a:xfrm>
            <a:off x="581891" y="1477818"/>
            <a:ext cx="11194509" cy="3693319"/>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Comparison with Cuff-based Methods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Elimination of measurement intermittency</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Reduction in white coat hypertension effects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Enhanced temporal resolution for continuous monitoring</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Improved patient comfort during long-term use</a:t>
            </a:r>
          </a:p>
          <a:p>
            <a:pPr algn="l"/>
            <a:endParaRPr lang="en-US" sz="1800" b="0" i="0" dirty="0">
              <a:effectLst/>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Monitoring Capabilities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Real-time blood pressure tracking</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Continuous cardiovascular assessment</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Enhanced trend analysis capabilities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Early detection of cardiovascular events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39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7BA70D0-95C2-5B3F-6FF0-4A8A8C8A4D52}"/>
              </a:ext>
            </a:extLst>
          </p:cNvPr>
          <p:cNvSpPr>
            <a:spLocks noGrp="1"/>
          </p:cNvSpPr>
          <p:nvPr>
            <p:ph type="subTitle" idx="1"/>
          </p:nvPr>
        </p:nvSpPr>
        <p:spPr>
          <a:xfrm>
            <a:off x="677300" y="6308089"/>
            <a:ext cx="3662000" cy="656431"/>
          </a:xfrm>
        </p:spPr>
        <p:txBody>
          <a:bodyPr/>
          <a:lstStyle/>
          <a:p>
            <a:r>
              <a:rPr lang="en-US" dirty="0">
                <a:latin typeface="Times New Roman" panose="02020603050405020304" pitchFamily="18" charset="0"/>
                <a:cs typeface="Times New Roman" panose="02020603050405020304" pitchFamily="18" charset="0"/>
              </a:rPr>
              <a:t>Department of Applied Data Science</a:t>
            </a:r>
          </a:p>
          <a:p>
            <a:endParaRPr lang="en-US" dirty="0"/>
          </a:p>
        </p:txBody>
      </p:sp>
      <p:sp>
        <p:nvSpPr>
          <p:cNvPr id="3" name="Title 2">
            <a:extLst>
              <a:ext uri="{FF2B5EF4-FFF2-40B4-BE49-F238E27FC236}">
                <a16:creationId xmlns:a16="http://schemas.microsoft.com/office/drawing/2014/main" id="{64CE4BFB-79FC-98AC-CA80-C1748AA9A390}"/>
              </a:ext>
            </a:extLst>
          </p:cNvPr>
          <p:cNvSpPr>
            <a:spLocks noGrp="1"/>
          </p:cNvSpPr>
          <p:nvPr>
            <p:ph type="title"/>
          </p:nvPr>
        </p:nvSpPr>
        <p:spPr>
          <a:xfrm>
            <a:off x="415600" y="232300"/>
            <a:ext cx="11360800" cy="800189"/>
          </a:xfrm>
        </p:spPr>
        <p:txBody>
          <a:bodyPr/>
          <a:lstStyle/>
          <a:p>
            <a:r>
              <a:rPr lang="en-US" b="0" i="0" dirty="0">
                <a:effectLst/>
                <a:latin typeface="Times New Roman" panose="02020603050405020304" pitchFamily="18" charset="0"/>
                <a:cs typeface="Times New Roman" panose="02020603050405020304" pitchFamily="18" charset="0"/>
              </a:rPr>
              <a:t>Limitations and Challenges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3364D67-7F36-4A68-68C5-8FF8978DB13A}"/>
              </a:ext>
            </a:extLst>
          </p:cNvPr>
          <p:cNvSpPr txBox="1"/>
          <p:nvPr/>
        </p:nvSpPr>
        <p:spPr>
          <a:xfrm>
            <a:off x="1219200" y="1330036"/>
            <a:ext cx="9744364" cy="3785652"/>
          </a:xfrm>
          <a:prstGeom prst="rect">
            <a:avLst/>
          </a:prstGeom>
          <a:noFill/>
        </p:spPr>
        <p:txBody>
          <a:bodyPr wrap="square" rtlCol="0">
            <a:spAutoFit/>
          </a:bodyPr>
          <a:lstStyle/>
          <a:p>
            <a:pPr algn="l"/>
            <a:r>
              <a:rPr lang="en-US" sz="2000" b="1" i="1" dirty="0">
                <a:effectLst/>
                <a:latin typeface="Times New Roman" panose="02020603050405020304" pitchFamily="18" charset="0"/>
                <a:cs typeface="Times New Roman" panose="02020603050405020304" pitchFamily="18" charset="0"/>
              </a:rPr>
              <a:t>Current Technical Constraints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Cross-subject generalizability issues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Calibration requirements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Motion artifact sensitivity</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Resource optimization needs</a:t>
            </a:r>
          </a:p>
          <a:p>
            <a:pPr algn="l"/>
            <a:endParaRPr lang="en-US" sz="2000" b="0" i="0" dirty="0">
              <a:effectLst/>
              <a:latin typeface="Times New Roman" panose="02020603050405020304" pitchFamily="18" charset="0"/>
              <a:cs typeface="Times New Roman" panose="02020603050405020304" pitchFamily="18" charset="0"/>
            </a:endParaRPr>
          </a:p>
          <a:p>
            <a:pPr algn="l"/>
            <a:r>
              <a:rPr lang="en-US" sz="2000" b="1" i="1" dirty="0">
                <a:effectLst/>
                <a:latin typeface="Times New Roman" panose="02020603050405020304" pitchFamily="18" charset="0"/>
                <a:cs typeface="Times New Roman" panose="02020603050405020304" pitchFamily="18" charset="0"/>
              </a:rPr>
              <a:t>Implementation Challenges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Signal quality variations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Hardware constraints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Power consumption optimization</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Real-time processing demands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161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0CC815-5CFA-4CC5-E85D-9D482E4B52EB}"/>
              </a:ext>
            </a:extLst>
          </p:cNvPr>
          <p:cNvSpPr>
            <a:spLocks noGrp="1"/>
          </p:cNvSpPr>
          <p:nvPr>
            <p:ph type="subTitle" idx="1"/>
          </p:nvPr>
        </p:nvSpPr>
        <p:spPr>
          <a:xfrm>
            <a:off x="677300" y="6308089"/>
            <a:ext cx="3662000" cy="656431"/>
          </a:xfrm>
        </p:spPr>
        <p:txBody>
          <a:bodyPr/>
          <a:lstStyle/>
          <a:p>
            <a:r>
              <a:rPr lang="en-US" dirty="0">
                <a:latin typeface="Times New Roman" panose="02020603050405020304" pitchFamily="18" charset="0"/>
                <a:cs typeface="Times New Roman" panose="02020603050405020304" pitchFamily="18" charset="0"/>
              </a:rPr>
              <a:t>Department of Applied Data Science</a:t>
            </a:r>
          </a:p>
          <a:p>
            <a:endParaRPr lang="en-US" dirty="0"/>
          </a:p>
        </p:txBody>
      </p:sp>
      <p:sp>
        <p:nvSpPr>
          <p:cNvPr id="3" name="Title 2">
            <a:extLst>
              <a:ext uri="{FF2B5EF4-FFF2-40B4-BE49-F238E27FC236}">
                <a16:creationId xmlns:a16="http://schemas.microsoft.com/office/drawing/2014/main" id="{FBFCEEA6-00DB-AA48-C73C-B72961AD683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Directions</a:t>
            </a:r>
          </a:p>
        </p:txBody>
      </p:sp>
      <p:sp>
        <p:nvSpPr>
          <p:cNvPr id="5" name="TextBox 4">
            <a:extLst>
              <a:ext uri="{FF2B5EF4-FFF2-40B4-BE49-F238E27FC236}">
                <a16:creationId xmlns:a16="http://schemas.microsoft.com/office/drawing/2014/main" id="{19816A78-13BB-4F32-D6D1-DD848D2186A0}"/>
              </a:ext>
            </a:extLst>
          </p:cNvPr>
          <p:cNvSpPr txBox="1"/>
          <p:nvPr/>
        </p:nvSpPr>
        <p:spPr>
          <a:xfrm>
            <a:off x="677300" y="1007111"/>
            <a:ext cx="5418700" cy="4801314"/>
          </a:xfrm>
          <a:prstGeom prst="rect">
            <a:avLst/>
          </a:prstGeom>
          <a:noFill/>
        </p:spPr>
        <p:txBody>
          <a:bodyPr wrap="square" rtlCol="0">
            <a:spAutoFit/>
          </a:bodyPr>
          <a:lstStyle/>
          <a:p>
            <a:pPr algn="l"/>
            <a:r>
              <a:rPr lang="en-US" sz="1800" b="1" i="1" dirty="0">
                <a:effectLst/>
                <a:latin typeface="Times New Roman" panose="02020603050405020304" pitchFamily="18" charset="0"/>
                <a:cs typeface="Times New Roman" panose="02020603050405020304" pitchFamily="18" charset="0"/>
              </a:rPr>
              <a:t>Edge Computing Optimization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Multi-device distributed inference capabilities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Hardware-specific optimization strategies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Dynamic workload balancing across devices</a:t>
            </a:r>
            <a:endParaRPr lang="en-US" sz="1800" b="0" i="0" u="none" strike="noStrike" dirty="0">
              <a:effectLst/>
              <a:latin typeface="Times New Roman" panose="02020603050405020304" pitchFamily="18" charset="0"/>
              <a:cs typeface="Times New Roman" panose="02020603050405020304" pitchFamily="18" charset="0"/>
              <a:hlinkClick r:id="rId2"/>
            </a:endParaRPr>
          </a:p>
          <a:p>
            <a:pPr algn="l"/>
            <a:endParaRPr lang="en-US" sz="1800" b="0" i="0" dirty="0">
              <a:effectLst/>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Model Enhancement</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Advanced quantization techniques for improved accuracy</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Model pruning and compression optimization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Knowledge distillation for smaller, efficient models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Hardware-aware neural architecture search</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r>
              <a:rPr lang="en-US" sz="1800" b="1" i="1" dirty="0">
                <a:effectLst/>
                <a:latin typeface="Times New Roman" panose="02020603050405020304" pitchFamily="18" charset="0"/>
                <a:cs typeface="Times New Roman" panose="02020603050405020304" pitchFamily="18" charset="0"/>
              </a:rPr>
              <a:t>Clinical Implementation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Real-time collaborative inference systems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Enhanced privacy-preserving techniques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Adaptive model calibration methods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Cross-platform deployment strategies</a:t>
            </a:r>
            <a:endParaRPr lang="en-US" sz="1800" b="0" i="0" u="none" strike="noStrike" dirty="0">
              <a:effectLst/>
              <a:latin typeface="Times New Roman" panose="02020603050405020304" pitchFamily="18" charset="0"/>
              <a:cs typeface="Times New Roman" panose="02020603050405020304" pitchFamily="18" charset="0"/>
              <a:hlinkClick r:id="rId3"/>
            </a:endParaRPr>
          </a:p>
        </p:txBody>
      </p:sp>
      <p:sp>
        <p:nvSpPr>
          <p:cNvPr id="7" name="TextBox 6">
            <a:extLst>
              <a:ext uri="{FF2B5EF4-FFF2-40B4-BE49-F238E27FC236}">
                <a16:creationId xmlns:a16="http://schemas.microsoft.com/office/drawing/2014/main" id="{8A180D12-C9AE-3D54-DDDB-F5FC4E6A8E9A}"/>
              </a:ext>
            </a:extLst>
          </p:cNvPr>
          <p:cNvSpPr txBox="1"/>
          <p:nvPr/>
        </p:nvSpPr>
        <p:spPr>
          <a:xfrm>
            <a:off x="6206836" y="1032489"/>
            <a:ext cx="4479636" cy="3693319"/>
          </a:xfrm>
          <a:prstGeom prst="rect">
            <a:avLst/>
          </a:prstGeom>
          <a:noFill/>
        </p:spPr>
        <p:txBody>
          <a:bodyPr wrap="square" rtlCol="0">
            <a:spAutoFit/>
          </a:bodyPr>
          <a:lstStyle/>
          <a:p>
            <a:pPr algn="l"/>
            <a:r>
              <a:rPr lang="en-US" sz="1800" b="1" i="0" dirty="0">
                <a:effectLst/>
                <a:latin typeface="Times New Roman" panose="02020603050405020304" pitchFamily="18" charset="0"/>
                <a:cs typeface="Times New Roman" panose="02020603050405020304" pitchFamily="18" charset="0"/>
              </a:rPr>
              <a:t>Hardware Integration</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Custom accelerator development</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Power-efficient processing units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Optimized memory management systems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Specialized edge AI processors</a:t>
            </a:r>
          </a:p>
          <a:p>
            <a:pPr algn="l">
              <a:buFont typeface="Arial" panose="020B0604020202020204" pitchFamily="34" charset="0"/>
              <a:buChar char="•"/>
            </a:pPr>
            <a:endParaRPr lang="en-US" sz="1800" b="0" i="0" u="none" strike="noStrike" dirty="0">
              <a:effectLst/>
              <a:latin typeface="Times New Roman" panose="02020603050405020304" pitchFamily="18" charset="0"/>
              <a:cs typeface="Times New Roman" panose="02020603050405020304" pitchFamily="18" charset="0"/>
              <a:hlinkClick r:id="rId4"/>
            </a:endParaRPr>
          </a:p>
          <a:p>
            <a:pPr algn="l"/>
            <a:r>
              <a:rPr lang="en-US" sz="1800" b="1" i="0" dirty="0">
                <a:effectLst/>
                <a:latin typeface="Times New Roman" panose="02020603050405020304" pitchFamily="18" charset="0"/>
                <a:cs typeface="Times New Roman" panose="02020603050405020304" pitchFamily="18" charset="0"/>
              </a:rPr>
              <a:t>System Improvements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Automated model optimization pipelines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Dynamic resource allocation frameworks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Enhanced fault tolerance mechanisms</a:t>
            </a:r>
          </a:p>
          <a:p>
            <a:pPr marL="285750" indent="-28575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Improved battery life optimization</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5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ABDECA5-54C2-5A32-741C-937A4DA934DD}"/>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5B40F944-0F41-1BD3-D4F0-23557DB5F2F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EC9A54CC-2DC7-37A5-5F98-3CE492D92B26}"/>
              </a:ext>
            </a:extLst>
          </p:cNvPr>
          <p:cNvSpPr txBox="1"/>
          <p:nvPr/>
        </p:nvSpPr>
        <p:spPr>
          <a:xfrm>
            <a:off x="1505527" y="1191491"/>
            <a:ext cx="8312727" cy="3108543"/>
          </a:xfrm>
          <a:prstGeom prst="rect">
            <a:avLst/>
          </a:prstGeom>
          <a:noFill/>
        </p:spPr>
        <p:txBody>
          <a:bodyPr wrap="square" rtlCol="0">
            <a:spAutoFit/>
          </a:bodyPr>
          <a:lstStyle/>
          <a:p>
            <a:pPr algn="l"/>
            <a:r>
              <a:rPr lang="en-US" sz="2800" b="1" i="0" dirty="0">
                <a:effectLst/>
                <a:latin typeface="Times New Roman" panose="02020603050405020304" pitchFamily="18" charset="0"/>
                <a:cs typeface="Times New Roman" panose="02020603050405020304" pitchFamily="18" charset="0"/>
              </a:rPr>
              <a:t>Key Findings</a:t>
            </a:r>
          </a:p>
          <a:p>
            <a:pPr algn="l">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Achievement of clinical-grade accuracy (MAE: 6.36 mmHg for SBP)</a:t>
            </a:r>
          </a:p>
          <a:p>
            <a:pPr algn="l">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Successful model compression (90.71% reduction)</a:t>
            </a:r>
          </a:p>
          <a:p>
            <a:pPr algn="l">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Real-time inference capabilities (2.6ms)</a:t>
            </a:r>
          </a:p>
          <a:p>
            <a:pPr algn="l">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Robust cross-validation performance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670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EED9A-A0C3-2429-F75F-D06BAD7C3C51}"/>
              </a:ext>
            </a:extLst>
          </p:cNvPr>
          <p:cNvSpPr>
            <a:spLocks noGrp="1"/>
          </p:cNvSpPr>
          <p:nvPr>
            <p:ph type="subTitle" idx="1"/>
          </p:nvPr>
        </p:nvSpPr>
        <p:spPr>
          <a:xfrm>
            <a:off x="677300" y="6323622"/>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6" name="TextBox 5">
            <a:extLst>
              <a:ext uri="{FF2B5EF4-FFF2-40B4-BE49-F238E27FC236}">
                <a16:creationId xmlns:a16="http://schemas.microsoft.com/office/drawing/2014/main" id="{A34F0816-5AD1-1860-7986-1F776138E16A}"/>
              </a:ext>
            </a:extLst>
          </p:cNvPr>
          <p:cNvSpPr txBox="1"/>
          <p:nvPr/>
        </p:nvSpPr>
        <p:spPr>
          <a:xfrm>
            <a:off x="3618689" y="2159540"/>
            <a:ext cx="5262664" cy="1015663"/>
          </a:xfrm>
          <a:prstGeom prst="rect">
            <a:avLst/>
          </a:prstGeom>
          <a:noFill/>
        </p:spPr>
        <p:txBody>
          <a:bodyPr wrap="square" rtlCol="0">
            <a:spAutoFit/>
          </a:bodyPr>
          <a:lstStyle/>
          <a:p>
            <a:pPr algn="ctr"/>
            <a:r>
              <a:rPr lang="en-US" sz="6000" b="1" dirty="0">
                <a:solidFill>
                  <a:schemeClr val="tx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65449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674B3-47C9-4586-77AE-73C23FDD576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68ED26C-7BBE-00E2-6EB3-A46D52848EF4}"/>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7BC3037B-B565-76AD-E051-17DE8EAF947D}"/>
              </a:ext>
            </a:extLst>
          </p:cNvPr>
          <p:cNvSpPr>
            <a:spLocks noGrp="1"/>
          </p:cNvSpPr>
          <p:nvPr>
            <p:ph type="title"/>
          </p:nvPr>
        </p:nvSpPr>
        <p:spPr>
          <a:xfrm>
            <a:off x="415600" y="66811"/>
            <a:ext cx="11360800" cy="677078"/>
          </a:xfrm>
        </p:spPr>
        <p:txBody>
          <a:bodyPr/>
          <a:lstStyle/>
          <a:p>
            <a:r>
              <a:rPr lang="en-US" sz="3200" b="1" i="1" dirty="0">
                <a:latin typeface="Times New Roman" panose="02020603050405020304" pitchFamily="18" charset="0"/>
                <a:cs typeface="Times New Roman" panose="02020603050405020304" pitchFamily="18" charset="0"/>
              </a:rPr>
              <a:t>Need for Continuous, Non-Invasive Monitoring of Blood Pressure</a:t>
            </a:r>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08F76D5-D9CC-5834-4276-02DD701C5B54}"/>
              </a:ext>
            </a:extLst>
          </p:cNvPr>
          <p:cNvSpPr txBox="1"/>
          <p:nvPr/>
        </p:nvSpPr>
        <p:spPr>
          <a:xfrm>
            <a:off x="532412" y="743889"/>
            <a:ext cx="11399436" cy="5324535"/>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Limitations of Current Methods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Oscillometric Cuff based Measurements</a:t>
            </a:r>
          </a:p>
          <a:p>
            <a:pPr marL="3429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Limited temporal resolution</a:t>
            </a:r>
          </a:p>
          <a:p>
            <a:pPr marL="3429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Impractical for continuous monitoring</a:t>
            </a:r>
          </a:p>
          <a:p>
            <a:pPr marL="3429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Measurement artifacts due to patient discomfort</a:t>
            </a:r>
          </a:p>
          <a:p>
            <a:pPr marL="3429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White coat hypertension affecting diagnostic accuracy</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Emerging Technologies</a:t>
            </a:r>
          </a:p>
          <a:p>
            <a:endParaRPr lang="en-US" sz="2000" b="1" i="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Cuffless Blood Pressure Estimation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Utilizes photoplethysmography (PPG) and electrocardiography (ECG) signals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Enable continuous, non-invasive monitoring</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Edge Artificial Intelligence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Facilitates on device inference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Addresses data privacy concerns</a:t>
            </a:r>
          </a:p>
        </p:txBody>
      </p:sp>
      <p:pic>
        <p:nvPicPr>
          <p:cNvPr id="1026" name="Picture 2" descr="AI Server Market">
            <a:extLst>
              <a:ext uri="{FF2B5EF4-FFF2-40B4-BE49-F238E27FC236}">
                <a16:creationId xmlns:a16="http://schemas.microsoft.com/office/drawing/2014/main" id="{80D511C5-7A9F-6D8D-F2FB-4354201B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730" y="743889"/>
            <a:ext cx="3982974" cy="304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48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A1589AA-E7BF-9C0A-8456-E0D5D450394D}"/>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BE6A0206-F72D-982A-854B-897E4161F7C8}"/>
              </a:ext>
            </a:extLst>
          </p:cNvPr>
          <p:cNvSpPr>
            <a:spLocks noGrp="1"/>
          </p:cNvSpPr>
          <p:nvPr>
            <p:ph type="title"/>
          </p:nvPr>
        </p:nvSpPr>
        <p:spPr>
          <a:xfrm>
            <a:off x="415600" y="232300"/>
            <a:ext cx="11360800" cy="800189"/>
          </a:xfrm>
        </p:spPr>
        <p:txBody>
          <a:bodyPr/>
          <a:lstStyle/>
          <a:p>
            <a:r>
              <a:rPr lang="en-US" dirty="0">
                <a:latin typeface="Times New Roman" panose="02020603050405020304" pitchFamily="18" charset="0"/>
                <a:cs typeface="Times New Roman" panose="02020603050405020304" pitchFamily="18" charset="0"/>
              </a:rPr>
              <a:t>Challenges in wearable BP monitoring</a:t>
            </a:r>
          </a:p>
        </p:txBody>
      </p:sp>
      <p:sp>
        <p:nvSpPr>
          <p:cNvPr id="6" name="TextBox 5">
            <a:extLst>
              <a:ext uri="{FF2B5EF4-FFF2-40B4-BE49-F238E27FC236}">
                <a16:creationId xmlns:a16="http://schemas.microsoft.com/office/drawing/2014/main" id="{CBD818F4-7A8C-3C59-23F9-DB39EC98E6FD}"/>
              </a:ext>
            </a:extLst>
          </p:cNvPr>
          <p:cNvSpPr txBox="1"/>
          <p:nvPr/>
        </p:nvSpPr>
        <p:spPr>
          <a:xfrm>
            <a:off x="987552" y="1032489"/>
            <a:ext cx="953719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Accuracy and Cross Subject generalizability issues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Subject Specific calibration: Barrie to large scale deployment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Optimization of deep learning architectures for resource constrained environments</a:t>
            </a:r>
          </a:p>
        </p:txBody>
      </p:sp>
      <p:sp>
        <p:nvSpPr>
          <p:cNvPr id="7" name="TextBox 6">
            <a:extLst>
              <a:ext uri="{FF2B5EF4-FFF2-40B4-BE49-F238E27FC236}">
                <a16:creationId xmlns:a16="http://schemas.microsoft.com/office/drawing/2014/main" id="{18277F2E-B499-E857-219F-6D3170EAE8D8}"/>
              </a:ext>
            </a:extLst>
          </p:cNvPr>
          <p:cNvSpPr txBox="1"/>
          <p:nvPr/>
        </p:nvSpPr>
        <p:spPr>
          <a:xfrm>
            <a:off x="1207008" y="2109677"/>
            <a:ext cx="9171432" cy="707886"/>
          </a:xfrm>
          <a:prstGeom prst="rect">
            <a:avLst/>
          </a:prstGeom>
          <a:noFill/>
        </p:spPr>
        <p:txBody>
          <a:bodyPr wrap="square" rtlCol="0">
            <a:spAutoFit/>
          </a:bodyPr>
          <a:lstStyle/>
          <a:p>
            <a:pPr algn="ctr"/>
            <a:r>
              <a:rPr lang="en-US" sz="4000" dirty="0">
                <a:solidFill>
                  <a:schemeClr val="accent1">
                    <a:lumMod val="50000"/>
                  </a:schemeClr>
                </a:solidFill>
                <a:latin typeface="Times New Roman" panose="02020603050405020304" pitchFamily="18" charset="0"/>
                <a:cs typeface="Times New Roman" panose="02020603050405020304" pitchFamily="18" charset="0"/>
              </a:rPr>
              <a:t>Study Objectives</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8C3F695B-A494-B630-5934-1D5BB5EB8AD9}"/>
              </a:ext>
            </a:extLst>
          </p:cNvPr>
          <p:cNvSpPr txBox="1"/>
          <p:nvPr/>
        </p:nvSpPr>
        <p:spPr>
          <a:xfrm>
            <a:off x="987552" y="2808529"/>
            <a:ext cx="9253728"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Develop accurate models for estimating Mean, Systolic and Diastolic Blood Pressure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Optimize model for deployment on resource constrained devices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Evaluate Performance &amp; efficiency of models.</a:t>
            </a:r>
          </a:p>
        </p:txBody>
      </p:sp>
      <p:sp>
        <p:nvSpPr>
          <p:cNvPr id="9" name="TextBox 8">
            <a:extLst>
              <a:ext uri="{FF2B5EF4-FFF2-40B4-BE49-F238E27FC236}">
                <a16:creationId xmlns:a16="http://schemas.microsoft.com/office/drawing/2014/main" id="{84C8E358-433D-D16D-49E9-C397DE1EE21A}"/>
              </a:ext>
            </a:extLst>
          </p:cNvPr>
          <p:cNvSpPr txBox="1"/>
          <p:nvPr/>
        </p:nvSpPr>
        <p:spPr>
          <a:xfrm>
            <a:off x="1280160" y="3778011"/>
            <a:ext cx="9025128" cy="707886"/>
          </a:xfrm>
          <a:prstGeom prst="rect">
            <a:avLst/>
          </a:prstGeom>
          <a:noFill/>
        </p:spPr>
        <p:txBody>
          <a:bodyPr wrap="square" rtlCol="0">
            <a:spAutoFit/>
          </a:bodyPr>
          <a:lstStyle/>
          <a:p>
            <a:pPr algn="ctr"/>
            <a:r>
              <a:rPr lang="en-US" sz="4000" dirty="0">
                <a:solidFill>
                  <a:schemeClr val="accent1">
                    <a:lumMod val="50000"/>
                  </a:schemeClr>
                </a:solidFill>
              </a:rPr>
              <a:t>Contributions</a:t>
            </a:r>
          </a:p>
        </p:txBody>
      </p:sp>
      <p:sp>
        <p:nvSpPr>
          <p:cNvPr id="10" name="TextBox 9">
            <a:extLst>
              <a:ext uri="{FF2B5EF4-FFF2-40B4-BE49-F238E27FC236}">
                <a16:creationId xmlns:a16="http://schemas.microsoft.com/office/drawing/2014/main" id="{1541FD6B-F51E-A55C-E7B5-CAEF595600D6}"/>
              </a:ext>
            </a:extLst>
          </p:cNvPr>
          <p:cNvSpPr txBox="1"/>
          <p:nvPr/>
        </p:nvSpPr>
        <p:spPr>
          <a:xfrm>
            <a:off x="987552" y="4584569"/>
            <a:ext cx="9537192"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Edge Artificial Intelligence based framework for Blood Pressure estimation</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Demonstration of continuous Blood Pressure monitoring on wearables without subject specific calibration</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Insights into performance vs efficiency trade-offs in Edge AI healthcare </a:t>
            </a:r>
            <a:r>
              <a:rPr lang="en-US" sz="1800" dirty="0" err="1">
                <a:latin typeface="Times New Roman" panose="02020603050405020304" pitchFamily="18" charset="0"/>
                <a:cs typeface="Times New Roman" panose="02020603050405020304" pitchFamily="18" charset="0"/>
              </a:rPr>
              <a:t>applicatiopns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47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8C6C22-B9DA-E159-19B9-564F68B83706}"/>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CA0A55B6-CD94-93CF-6B2D-D8D58F559431}"/>
              </a:ext>
            </a:extLst>
          </p:cNvPr>
          <p:cNvSpPr>
            <a:spLocks noGrp="1"/>
          </p:cNvSpPr>
          <p:nvPr>
            <p:ph type="title"/>
          </p:nvPr>
        </p:nvSpPr>
        <p:spPr>
          <a:xfrm>
            <a:off x="415600" y="66730"/>
            <a:ext cx="11360800" cy="800189"/>
          </a:xfrm>
        </p:spPr>
        <p:txBody>
          <a:bodyPr/>
          <a:lstStyle/>
          <a:p>
            <a:r>
              <a:rPr lang="en-US" dirty="0">
                <a:latin typeface="Times New Roman" panose="02020603050405020304" pitchFamily="18" charset="0"/>
                <a:cs typeface="Times New Roman" panose="02020603050405020304" pitchFamily="18" charset="0"/>
              </a:rPr>
              <a:t>Photoplethysmography (PPG)</a:t>
            </a:r>
          </a:p>
        </p:txBody>
      </p:sp>
      <p:sp>
        <p:nvSpPr>
          <p:cNvPr id="7" name="TextBox 6">
            <a:extLst>
              <a:ext uri="{FF2B5EF4-FFF2-40B4-BE49-F238E27FC236}">
                <a16:creationId xmlns:a16="http://schemas.microsoft.com/office/drawing/2014/main" id="{0B2743AE-6F7F-BD4D-CBA1-1136ABA11D71}"/>
              </a:ext>
            </a:extLst>
          </p:cNvPr>
          <p:cNvSpPr txBox="1"/>
          <p:nvPr/>
        </p:nvSpPr>
        <p:spPr>
          <a:xfrm>
            <a:off x="554736" y="793712"/>
            <a:ext cx="11082528" cy="5355312"/>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PPG is a non-invasive optical technique that measures blood volume changes in microvascular tissue.</a:t>
            </a:r>
          </a:p>
          <a:p>
            <a:endParaRPr lang="en-US" sz="1500" dirty="0">
              <a:latin typeface="Times New Roman" panose="02020603050405020304" pitchFamily="18" charset="0"/>
              <a:cs typeface="Times New Roman" panose="02020603050405020304" pitchFamily="18" charset="0"/>
            </a:endParaRPr>
          </a:p>
          <a:p>
            <a:r>
              <a:rPr lang="en-US" sz="1500" b="1" i="1" dirty="0">
                <a:latin typeface="Times New Roman" panose="02020603050405020304" pitchFamily="18" charset="0"/>
                <a:cs typeface="Times New Roman" panose="02020603050405020304" pitchFamily="18" charset="0"/>
              </a:rPr>
              <a:t>Principles </a:t>
            </a:r>
            <a:r>
              <a:rPr lang="en-US" sz="15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fundamental operation relies on light interaction with tissue through absorption, scattering and transmission properties. The technology uses specific wavelengths of light.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 (640-660nm) – reaches arteries in subcutaneous tissues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Infrared (880-940nm) – provides deep tissue penetration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Green (470nm) – penetrates less than 1mm into tissue</a:t>
            </a:r>
          </a:p>
          <a:p>
            <a:pPr marL="285750" indent="-28575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r>
              <a:rPr lang="en-US" sz="1500" b="1" i="1" dirty="0">
                <a:latin typeface="Times New Roman" panose="02020603050405020304" pitchFamily="18" charset="0"/>
                <a:cs typeface="Times New Roman" panose="02020603050405020304" pitchFamily="18" charset="0"/>
              </a:rPr>
              <a:t>Signal Components</a:t>
            </a:r>
          </a:p>
          <a:p>
            <a:r>
              <a:rPr lang="en-US" i="1" dirty="0">
                <a:latin typeface="Times New Roman" panose="02020603050405020304" pitchFamily="18" charset="0"/>
                <a:cs typeface="Times New Roman" panose="02020603050405020304" pitchFamily="18" charset="0"/>
              </a:rPr>
              <a:t>AC Component (Pulsatile)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Reflects cardiac-synchronous changes in blood volume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Synchronized with cardiac cycle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Related to – vasodilation, vasomotor activity, vascular tone</a:t>
            </a:r>
          </a:p>
          <a:p>
            <a:pPr marL="285750" indent="-285750">
              <a:buFont typeface="Arial" panose="020B0604020202020204" pitchFamily="34" charset="0"/>
              <a:buChar char="•"/>
            </a:pP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DC Component (Non-pulsatile)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Influenced by – tissue composition, basic blood volume, </a:t>
            </a:r>
          </a:p>
          <a:p>
            <a:r>
              <a:rPr lang="en-US" dirty="0">
                <a:latin typeface="Times New Roman" panose="02020603050405020304" pitchFamily="18" charset="0"/>
                <a:cs typeface="Times New Roman" panose="02020603050405020304" pitchFamily="18" charset="0"/>
              </a:rPr>
              <a:t>      respiration, sympathetic nervous system, thermoregulation</a:t>
            </a:r>
          </a:p>
          <a:p>
            <a:pPr marL="285750" indent="-285750">
              <a:buFont typeface="Arial" panose="020B0604020202020204" pitchFamily="34" charset="0"/>
              <a:buChar char="•"/>
            </a:pPr>
            <a:endParaRPr lang="en-US" sz="1500" i="1"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Waveform Characteristics</a:t>
            </a:r>
          </a:p>
          <a:p>
            <a:r>
              <a:rPr lang="en-US" i="1" dirty="0">
                <a:latin typeface="Times New Roman" panose="02020603050405020304" pitchFamily="18" charset="0"/>
                <a:cs typeface="Times New Roman" panose="02020603050405020304" pitchFamily="18" charset="0"/>
              </a:rPr>
              <a:t>Key features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Pulse onset: Starting point of pulsation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Systolic peak: Maximum blood volume point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Dicrotic notch: Recessed point during diastole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Diastolic peak: Point where first derivative approaches zero		</a:t>
            </a:r>
          </a:p>
        </p:txBody>
      </p:sp>
      <p:pic>
        <p:nvPicPr>
          <p:cNvPr id="9" name="Picture 8" descr="Diagram of a diagram showing different types of light source&#10;&#10;Description automatically generated">
            <a:extLst>
              <a:ext uri="{FF2B5EF4-FFF2-40B4-BE49-F238E27FC236}">
                <a16:creationId xmlns:a16="http://schemas.microsoft.com/office/drawing/2014/main" id="{F863F810-F2DB-24CA-7B29-FE4E7F5B4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00784"/>
            <a:ext cx="5132832" cy="3822192"/>
          </a:xfrm>
          <a:prstGeom prst="rect">
            <a:avLst/>
          </a:prstGeom>
        </p:spPr>
      </p:pic>
      <p:sp>
        <p:nvSpPr>
          <p:cNvPr id="10" name="TextBox 9">
            <a:extLst>
              <a:ext uri="{FF2B5EF4-FFF2-40B4-BE49-F238E27FC236}">
                <a16:creationId xmlns:a16="http://schemas.microsoft.com/office/drawing/2014/main" id="{37214787-3A20-AA3E-32FF-CB924325E05A}"/>
              </a:ext>
            </a:extLst>
          </p:cNvPr>
          <p:cNvSpPr txBox="1"/>
          <p:nvPr/>
        </p:nvSpPr>
        <p:spPr>
          <a:xfrm>
            <a:off x="6242840" y="5767747"/>
            <a:ext cx="4839152" cy="507831"/>
          </a:xfrm>
          <a:prstGeom prst="rect">
            <a:avLst/>
          </a:prstGeom>
          <a:noFill/>
        </p:spPr>
        <p:txBody>
          <a:bodyPr wrap="square" rtlCol="0">
            <a:spAutoFit/>
          </a:bodyPr>
          <a:lstStyle/>
          <a:p>
            <a:r>
              <a:rPr lang="en-US" sz="900" dirty="0"/>
              <a:t>Human Emotion Recognition: Review of Sensors and Methods - Scientific Figure on ResearchGate. Available from: https://www.researchgate.net/figure/Principle-of-photoplethysmography-PPG-104-a-reflective-mode-b-transmitting_fig7_338723696</a:t>
            </a:r>
          </a:p>
        </p:txBody>
      </p:sp>
    </p:spTree>
    <p:extLst>
      <p:ext uri="{BB962C8B-B14F-4D97-AF65-F5344CB8AC3E}">
        <p14:creationId xmlns:p14="http://schemas.microsoft.com/office/powerpoint/2010/main" val="199589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E19CF-66AB-5DA0-71AB-A3E99AC8AB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5697574-A8F3-FE07-C4ED-ED81D0038ACC}"/>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C45ACBED-AC2F-9172-8E60-9027D6BB204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Photoplethysmography (PPG)</a:t>
            </a:r>
          </a:p>
        </p:txBody>
      </p:sp>
      <p:sp>
        <p:nvSpPr>
          <p:cNvPr id="7" name="TextBox 6">
            <a:extLst>
              <a:ext uri="{FF2B5EF4-FFF2-40B4-BE49-F238E27FC236}">
                <a16:creationId xmlns:a16="http://schemas.microsoft.com/office/drawing/2014/main" id="{5C1ED896-76BF-E206-AE60-6C456F83EAA5}"/>
              </a:ext>
            </a:extLst>
          </p:cNvPr>
          <p:cNvSpPr txBox="1"/>
          <p:nvPr/>
        </p:nvSpPr>
        <p:spPr>
          <a:xfrm>
            <a:off x="554736" y="1074086"/>
            <a:ext cx="11094720" cy="5016758"/>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Blood Pressure Estimation Methods</a:t>
            </a:r>
          </a:p>
          <a:p>
            <a:r>
              <a:rPr lang="en-US" sz="1600" i="1" dirty="0">
                <a:latin typeface="Times New Roman" panose="02020603050405020304" pitchFamily="18" charset="0"/>
                <a:cs typeface="Times New Roman" panose="02020603050405020304" pitchFamily="18" charset="0"/>
              </a:rPr>
              <a:t>Synchronicity dependent Approach</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Requires additional bio signal measurement (typically ECG)</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Uses Pulse Transit Time (PTT)</a:t>
            </a:r>
          </a:p>
          <a:p>
            <a:endParaRPr lang="en-US" sz="1600" i="1"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Asynchronicity-dependent Approach</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Uses PPG signal alone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Analyzes waveform morphology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Employs advanced deep learning techniques</a:t>
            </a:r>
          </a:p>
          <a:p>
            <a:pPr marL="285750" indent="-285750">
              <a:buFont typeface="Arial" panose="020B0604020202020204" pitchFamily="34" charset="0"/>
              <a:buChar char="•"/>
            </a:pPr>
            <a:endParaRPr lang="en-US" sz="1600" i="1" dirty="0">
              <a:latin typeface="Times New Roman" panose="02020603050405020304" pitchFamily="18" charset="0"/>
              <a:cs typeface="Times New Roman" panose="02020603050405020304" pitchFamily="18" charset="0"/>
            </a:endParaRPr>
          </a:p>
          <a:p>
            <a:r>
              <a:rPr lang="en-US" sz="1600" b="1" i="1" dirty="0">
                <a:latin typeface="Times New Roman" panose="02020603050405020304" pitchFamily="18" charset="0"/>
                <a:cs typeface="Times New Roman" panose="02020603050405020304" pitchFamily="18" charset="0"/>
              </a:rPr>
              <a:t>Technical Implementation</a:t>
            </a:r>
          </a:p>
          <a:p>
            <a:r>
              <a:rPr lang="en-US" sz="1600" i="1" dirty="0">
                <a:latin typeface="Times New Roman" panose="02020603050405020304" pitchFamily="18" charset="0"/>
                <a:cs typeface="Times New Roman" panose="02020603050405020304" pitchFamily="18" charset="0"/>
              </a:rPr>
              <a:t>Sensor Types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Transmissive: Photodetector opposite to LED</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Reflective: Photodetector adjacent to LED</a:t>
            </a:r>
          </a:p>
          <a:p>
            <a:pPr marL="285750" indent="-285750">
              <a:buFont typeface="Arial" panose="020B0604020202020204" pitchFamily="34" charset="0"/>
              <a:buChar char="•"/>
            </a:pPr>
            <a:endParaRPr lang="en-US" sz="1600" i="1" dirty="0">
              <a:latin typeface="Times New Roman" panose="02020603050405020304" pitchFamily="18" charset="0"/>
              <a:cs typeface="Times New Roman" panose="02020603050405020304" pitchFamily="18" charset="0"/>
            </a:endParaRPr>
          </a:p>
          <a:p>
            <a:r>
              <a:rPr lang="en-US" sz="1600" i="1" dirty="0">
                <a:latin typeface="Times New Roman" panose="02020603050405020304" pitchFamily="18" charset="0"/>
                <a:cs typeface="Times New Roman" panose="02020603050405020304" pitchFamily="18" charset="0"/>
              </a:rPr>
              <a:t>Signal Processing Pipeline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Adaptive filtering</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Statistical normalization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Temporal peak-to-peak alignment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Quality assessment for noise reduction</a:t>
            </a:r>
          </a:p>
        </p:txBody>
      </p:sp>
      <p:pic>
        <p:nvPicPr>
          <p:cNvPr id="4" name="Content Placeholder 4">
            <a:extLst>
              <a:ext uri="{FF2B5EF4-FFF2-40B4-BE49-F238E27FC236}">
                <a16:creationId xmlns:a16="http://schemas.microsoft.com/office/drawing/2014/main" id="{5C6D448D-5AD4-714C-F581-01F5E835F714}"/>
              </a:ext>
            </a:extLst>
          </p:cNvPr>
          <p:cNvPicPr>
            <a:picLocks noChangeAspect="1"/>
          </p:cNvPicPr>
          <p:nvPr/>
        </p:nvPicPr>
        <p:blipFill>
          <a:blip r:embed="rId2"/>
          <a:stretch>
            <a:fillRect/>
          </a:stretch>
        </p:blipFill>
        <p:spPr>
          <a:xfrm>
            <a:off x="5994273" y="1163529"/>
            <a:ext cx="5458968" cy="4530942"/>
          </a:xfrm>
          <a:prstGeom prst="rect">
            <a:avLst/>
          </a:prstGeom>
        </p:spPr>
      </p:pic>
    </p:spTree>
    <p:extLst>
      <p:ext uri="{BB962C8B-B14F-4D97-AF65-F5344CB8AC3E}">
        <p14:creationId xmlns:p14="http://schemas.microsoft.com/office/powerpoint/2010/main" val="183208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6E15-2BA6-1C0B-125F-CE0DDEE1C13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96F54A88-BFB9-4E4E-BD33-97ACF89BA734}"/>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1231A87B-70AF-F125-A727-28E92E5D9051}"/>
              </a:ext>
            </a:extLst>
          </p:cNvPr>
          <p:cNvSpPr>
            <a:spLocks noGrp="1"/>
          </p:cNvSpPr>
          <p:nvPr>
            <p:ph type="title"/>
          </p:nvPr>
        </p:nvSpPr>
        <p:spPr>
          <a:xfrm>
            <a:off x="415600" y="66730"/>
            <a:ext cx="11360800" cy="800189"/>
          </a:xfrm>
        </p:spPr>
        <p:txBody>
          <a:bodyPr/>
          <a:lstStyle/>
          <a:p>
            <a:r>
              <a:rPr lang="en-US" dirty="0">
                <a:latin typeface="Times New Roman" panose="02020603050405020304" pitchFamily="18" charset="0"/>
                <a:cs typeface="Times New Roman" panose="02020603050405020304" pitchFamily="18" charset="0"/>
              </a:rPr>
              <a:t>Photoplethysmography (PPG)</a:t>
            </a:r>
          </a:p>
        </p:txBody>
      </p:sp>
      <p:sp>
        <p:nvSpPr>
          <p:cNvPr id="7" name="TextBox 6">
            <a:extLst>
              <a:ext uri="{FF2B5EF4-FFF2-40B4-BE49-F238E27FC236}">
                <a16:creationId xmlns:a16="http://schemas.microsoft.com/office/drawing/2014/main" id="{BB1383FA-530E-7948-04D4-6279D6B8E629}"/>
              </a:ext>
            </a:extLst>
          </p:cNvPr>
          <p:cNvSpPr txBox="1"/>
          <p:nvPr/>
        </p:nvSpPr>
        <p:spPr>
          <a:xfrm>
            <a:off x="554736" y="793712"/>
            <a:ext cx="11082528" cy="1246495"/>
          </a:xfrm>
          <a:prstGeom prst="rect">
            <a:avLst/>
          </a:prstGeom>
          <a:noFill/>
        </p:spPr>
        <p:txBody>
          <a:bodyPr wrap="square" rtlCol="0">
            <a:spAutoFit/>
          </a:bodyPr>
          <a:lstStyle/>
          <a:p>
            <a:r>
              <a:rPr lang="en-US" sz="1500" b="1" i="1" dirty="0">
                <a:latin typeface="Times New Roman" panose="02020603050405020304" pitchFamily="18" charset="0"/>
                <a:cs typeface="Times New Roman" panose="02020603050405020304" pitchFamily="18" charset="0"/>
              </a:rPr>
              <a:t>Pulse Arrival Time </a:t>
            </a:r>
            <a:r>
              <a:rPr lang="en-US" sz="1500" dirty="0">
                <a:latin typeface="Times New Roman" panose="02020603050405020304" pitchFamily="18" charset="0"/>
                <a:cs typeface="Times New Roman" panose="02020603050405020304" pitchFamily="18" charset="0"/>
              </a:rPr>
              <a:t>: Pulse Arrival Time is the time elapsed between the electrical pulse initiating the heartbeat, instead of the heart beat itself as in pulse transit time and the arrival of the heartbeat to a body peripheral.</a:t>
            </a:r>
          </a:p>
          <a:p>
            <a:endParaRPr lang="en-US" sz="1500" b="1" i="1" dirty="0">
              <a:latin typeface="Times New Roman" panose="02020603050405020304" pitchFamily="18" charset="0"/>
              <a:cs typeface="Times New Roman" panose="02020603050405020304" pitchFamily="18" charset="0"/>
            </a:endParaRPr>
          </a:p>
          <a:p>
            <a:r>
              <a:rPr lang="en-US" sz="1500" b="1" i="1" dirty="0">
                <a:latin typeface="Times New Roman" panose="02020603050405020304" pitchFamily="18" charset="0"/>
                <a:cs typeface="Times New Roman" panose="02020603050405020304" pitchFamily="18" charset="0"/>
              </a:rPr>
              <a:t>Pulse Transit Time </a:t>
            </a:r>
            <a:r>
              <a:rPr lang="en-US" sz="1500" dirty="0">
                <a:latin typeface="Times New Roman" panose="02020603050405020304" pitchFamily="18" charset="0"/>
                <a:cs typeface="Times New Roman" panose="02020603050405020304" pitchFamily="18" charset="0"/>
              </a:rPr>
              <a:t>: Pulse Transit Time is the time elapsed between a heartbeat and the arrival of the beat to body peripheral.</a:t>
            </a:r>
          </a:p>
          <a:p>
            <a:endParaRPr lang="en-US" sz="1500" b="1" i="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B48E2F-048F-0D61-6A6F-CB6B940F2BAD}"/>
              </a:ext>
            </a:extLst>
          </p:cNvPr>
          <p:cNvPicPr>
            <a:picLocks noChangeAspect="1"/>
          </p:cNvPicPr>
          <p:nvPr/>
        </p:nvPicPr>
        <p:blipFill>
          <a:blip r:embed="rId2"/>
          <a:stretch>
            <a:fillRect/>
          </a:stretch>
        </p:blipFill>
        <p:spPr>
          <a:xfrm>
            <a:off x="677300" y="1942893"/>
            <a:ext cx="5191850" cy="1486107"/>
          </a:xfrm>
          <a:prstGeom prst="rect">
            <a:avLst/>
          </a:prstGeom>
        </p:spPr>
      </p:pic>
      <p:sp>
        <p:nvSpPr>
          <p:cNvPr id="5" name="TextBox 4">
            <a:extLst>
              <a:ext uri="{FF2B5EF4-FFF2-40B4-BE49-F238E27FC236}">
                <a16:creationId xmlns:a16="http://schemas.microsoft.com/office/drawing/2014/main" id="{F5F7BDE2-6B72-D1A6-03C2-5280D1962A3B}"/>
              </a:ext>
            </a:extLst>
          </p:cNvPr>
          <p:cNvSpPr txBox="1"/>
          <p:nvPr/>
        </p:nvSpPr>
        <p:spPr>
          <a:xfrm>
            <a:off x="677300" y="3575304"/>
            <a:ext cx="10853284" cy="523220"/>
          </a:xfrm>
          <a:prstGeom prst="rect">
            <a:avLst/>
          </a:prstGeom>
          <a:noFill/>
        </p:spPr>
        <p:txBody>
          <a:bodyPr wrap="square" rtlCol="0">
            <a:spAutoFit/>
          </a:bodyPr>
          <a:lstStyle/>
          <a:p>
            <a:r>
              <a:rPr lang="en-US" dirty="0">
                <a:latin typeface="+mj-lt"/>
              </a:rPr>
              <a:t> </a:t>
            </a:r>
            <a:r>
              <a:rPr lang="en-US" sz="1400" b="0" i="1" u="none" strike="noStrike" baseline="0" dirty="0">
                <a:latin typeface="CMMI10"/>
              </a:rPr>
              <a:t>ρ </a:t>
            </a:r>
            <a:r>
              <a:rPr lang="en-US" sz="1400" b="0" i="0" u="none" strike="noStrike" baseline="0" dirty="0">
                <a:latin typeface="NimbusRomNo9L-Regu"/>
              </a:rPr>
              <a:t>is blood density, </a:t>
            </a:r>
            <a:r>
              <a:rPr lang="en-US" sz="1400" b="0" i="1" u="none" strike="noStrike" baseline="0" dirty="0">
                <a:latin typeface="CMMI10"/>
              </a:rPr>
              <a:t>P</a:t>
            </a:r>
            <a:r>
              <a:rPr lang="en-US" sz="1400" b="0" i="0" u="none" strike="noStrike" baseline="0" dirty="0">
                <a:latin typeface="CMR7"/>
              </a:rPr>
              <a:t>0</a:t>
            </a:r>
            <a:r>
              <a:rPr lang="en-US" sz="1400" b="0" i="0" u="none" strike="noStrike" baseline="0" dirty="0">
                <a:latin typeface="NimbusRomNo9L-Regu"/>
              </a:rPr>
              <a:t>, </a:t>
            </a:r>
            <a:r>
              <a:rPr lang="en-US" sz="1400" b="0" i="1" u="none" strike="noStrike" baseline="0" dirty="0">
                <a:latin typeface="CMMI10"/>
              </a:rPr>
              <a:t>P</a:t>
            </a:r>
            <a:r>
              <a:rPr lang="en-US" sz="1400" b="0" i="0" u="none" strike="noStrike" baseline="0" dirty="0">
                <a:latin typeface="CMR7"/>
              </a:rPr>
              <a:t>1</a:t>
            </a:r>
            <a:r>
              <a:rPr lang="en-US" sz="1400" b="0" i="0" u="none" strike="noStrike" baseline="0" dirty="0">
                <a:latin typeface="NimbusRomNo9L-Regu"/>
              </a:rPr>
              <a:t>, </a:t>
            </a:r>
            <a:r>
              <a:rPr lang="en-US" sz="1400" b="0" i="1" u="none" strike="noStrike" baseline="0" dirty="0">
                <a:latin typeface="CMMI10"/>
              </a:rPr>
              <a:t>A</a:t>
            </a:r>
            <a:r>
              <a:rPr lang="en-US" sz="1400" b="0" i="0" u="none" strike="noStrike" baseline="0" dirty="0">
                <a:latin typeface="NimbusRomNo9L-Regu"/>
              </a:rPr>
              <a:t>, and </a:t>
            </a:r>
            <a:r>
              <a:rPr lang="en-US" sz="1400" b="0" i="1" u="none" strike="noStrike" baseline="0" dirty="0">
                <a:latin typeface="CMMI10"/>
              </a:rPr>
              <a:t>A</a:t>
            </a:r>
            <a:r>
              <a:rPr lang="en-US" sz="1400" b="0" i="1" u="none" strike="noStrike" baseline="0" dirty="0">
                <a:latin typeface="CMMI7"/>
              </a:rPr>
              <a:t>m </a:t>
            </a:r>
            <a:r>
              <a:rPr lang="en-US" sz="1400" b="0" i="0" u="none" strike="noStrike" baseline="0" dirty="0">
                <a:latin typeface="NimbusRomNo9L-Regu"/>
              </a:rPr>
              <a:t>are all person-dependent values, </a:t>
            </a:r>
          </a:p>
          <a:p>
            <a:r>
              <a:rPr lang="en-US" sz="1400" b="0" i="0" u="none" strike="noStrike" baseline="0" dirty="0">
                <a:latin typeface="NimbusRomNo9L-Regu"/>
              </a:rPr>
              <a:t>and </a:t>
            </a:r>
            <a:r>
              <a:rPr lang="en-US" sz="1400" b="0" i="1" u="none" strike="noStrike" baseline="0" dirty="0">
                <a:latin typeface="CMMI10"/>
              </a:rPr>
              <a:t>l </a:t>
            </a:r>
            <a:r>
              <a:rPr lang="en-US" sz="1400" b="0" i="0" u="none" strike="noStrike" baseline="0" dirty="0">
                <a:latin typeface="NimbusRomNo9L-Regu"/>
              </a:rPr>
              <a:t>is the length of the artery considered</a:t>
            </a:r>
            <a:r>
              <a:rPr lang="en-US" dirty="0">
                <a:latin typeface="+mj-lt"/>
              </a:rPr>
              <a:t>	</a:t>
            </a:r>
            <a:endParaRPr lang="en-US" dirty="0"/>
          </a:p>
        </p:txBody>
      </p:sp>
      <p:pic>
        <p:nvPicPr>
          <p:cNvPr id="9" name="Picture 8" descr="A diagram of a person's body&#10;&#10;Description automatically generated">
            <a:extLst>
              <a:ext uri="{FF2B5EF4-FFF2-40B4-BE49-F238E27FC236}">
                <a16:creationId xmlns:a16="http://schemas.microsoft.com/office/drawing/2014/main" id="{7765FBA9-4238-71FD-1D9A-C7BC17C17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864" y="2004820"/>
            <a:ext cx="4863536" cy="3710180"/>
          </a:xfrm>
          <a:prstGeom prst="rect">
            <a:avLst/>
          </a:prstGeom>
        </p:spPr>
      </p:pic>
      <p:sp>
        <p:nvSpPr>
          <p:cNvPr id="10" name="TextBox 9">
            <a:extLst>
              <a:ext uri="{FF2B5EF4-FFF2-40B4-BE49-F238E27FC236}">
                <a16:creationId xmlns:a16="http://schemas.microsoft.com/office/drawing/2014/main" id="{8CFAD102-FE1F-9C81-875E-4D1A320819C0}"/>
              </a:ext>
            </a:extLst>
          </p:cNvPr>
          <p:cNvSpPr txBox="1"/>
          <p:nvPr/>
        </p:nvSpPr>
        <p:spPr>
          <a:xfrm>
            <a:off x="6976872" y="5779182"/>
            <a:ext cx="4892040" cy="415498"/>
          </a:xfrm>
          <a:prstGeom prst="rect">
            <a:avLst/>
          </a:prstGeom>
          <a:noFill/>
        </p:spPr>
        <p:txBody>
          <a:bodyPr wrap="square" rtlCol="0">
            <a:spAutoFit/>
          </a:bodyPr>
          <a:lstStyle/>
          <a:p>
            <a:r>
              <a:rPr lang="en-US" sz="700" dirty="0"/>
              <a:t>Multimodal Photoplethysmography-Based Approaches for Improved Detection of Hypertension - Scientific Figure on ResearchGate. Available from: https://www.researchgate.net/figure/Determination-of-pulse-arrival-time-and-pulse-transit-time-in-various-modalities-that_fig1_340867964</a:t>
            </a:r>
            <a:endParaRPr lang="en-US" sz="500" dirty="0"/>
          </a:p>
        </p:txBody>
      </p:sp>
    </p:spTree>
    <p:extLst>
      <p:ext uri="{BB962C8B-B14F-4D97-AF65-F5344CB8AC3E}">
        <p14:creationId xmlns:p14="http://schemas.microsoft.com/office/powerpoint/2010/main" val="99341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81C21-E04F-372B-0536-87A31EBDA93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5C21AC9-E1AD-D881-7899-7AAE8D20D556}"/>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44F030FF-CAF1-FF31-F5FC-4C1196A6E2B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Photoplethysmography (PPG)</a:t>
            </a:r>
          </a:p>
        </p:txBody>
      </p:sp>
      <p:sp>
        <p:nvSpPr>
          <p:cNvPr id="7" name="TextBox 6">
            <a:extLst>
              <a:ext uri="{FF2B5EF4-FFF2-40B4-BE49-F238E27FC236}">
                <a16:creationId xmlns:a16="http://schemas.microsoft.com/office/drawing/2014/main" id="{D66C293E-1830-19C6-0F8B-83EA3D276961}"/>
              </a:ext>
            </a:extLst>
          </p:cNvPr>
          <p:cNvSpPr txBox="1"/>
          <p:nvPr/>
        </p:nvSpPr>
        <p:spPr>
          <a:xfrm>
            <a:off x="554736" y="1074086"/>
            <a:ext cx="11094720" cy="3416320"/>
          </a:xfrm>
          <a:prstGeom prst="rect">
            <a:avLst/>
          </a:prstGeom>
          <a:noFill/>
        </p:spPr>
        <p:txBody>
          <a:bodyPr wrap="square" rtlCol="0">
            <a:spAutoFit/>
          </a:bodyPr>
          <a:lstStyle/>
          <a:p>
            <a:r>
              <a:rPr lang="en-US" sz="1800" b="1" i="1" dirty="0">
                <a:latin typeface="Times New Roman" panose="02020603050405020304" pitchFamily="18" charset="0"/>
                <a:cs typeface="Times New Roman" panose="02020603050405020304" pitchFamily="18" charset="0"/>
              </a:rPr>
              <a:t>Clinical Applications</a:t>
            </a:r>
          </a:p>
          <a:p>
            <a:endParaRPr lang="en-US" sz="1800" b="1"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Continuous blood pressure monitoring</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Heart rate measurement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Vascular assessment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Autonomic function evaluation</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800" b="1" i="1" dirty="0">
                <a:latin typeface="Times New Roman" panose="02020603050405020304" pitchFamily="18" charset="0"/>
                <a:cs typeface="Times New Roman" panose="02020603050405020304" pitchFamily="18" charset="0"/>
              </a:rPr>
              <a:t>Limitations and Considerations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Signal quality affected by motion artifacts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Individual variations due to – race, skin color, fingernail color, finger size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Environmental factors impact measurement accuracy</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0959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CD9484-7E39-0FBA-0F0F-17108A8F4BB6}"/>
              </a:ext>
            </a:extLst>
          </p:cNvPr>
          <p:cNvSpPr>
            <a:spLocks noGrp="1"/>
          </p:cNvSpPr>
          <p:nvPr>
            <p:ph type="subTitle" idx="1"/>
          </p:nvPr>
        </p:nvSpPr>
        <p:spPr>
          <a:xfrm>
            <a:off x="677300" y="6308089"/>
            <a:ext cx="3662000" cy="420534"/>
          </a:xfrm>
        </p:spPr>
        <p:txBody>
          <a:bodyPr/>
          <a:lstStyle/>
          <a:p>
            <a:r>
              <a:rPr lang="en-US" dirty="0">
                <a:latin typeface="Times New Roman" panose="02020603050405020304" pitchFamily="18" charset="0"/>
                <a:cs typeface="Times New Roman" panose="02020603050405020304" pitchFamily="18" charset="0"/>
              </a:rPr>
              <a:t>Department of Applied Data Science</a:t>
            </a:r>
          </a:p>
        </p:txBody>
      </p:sp>
      <p:sp>
        <p:nvSpPr>
          <p:cNvPr id="3" name="Title 2">
            <a:extLst>
              <a:ext uri="{FF2B5EF4-FFF2-40B4-BE49-F238E27FC236}">
                <a16:creationId xmlns:a16="http://schemas.microsoft.com/office/drawing/2014/main" id="{C15F7EAD-077B-6FC5-4DEE-8AB282976050}"/>
              </a:ext>
            </a:extLst>
          </p:cNvPr>
          <p:cNvSpPr>
            <a:spLocks noGrp="1"/>
          </p:cNvSpPr>
          <p:nvPr>
            <p:ph type="title"/>
          </p:nvPr>
        </p:nvSpPr>
        <p:spPr>
          <a:xfrm>
            <a:off x="415600" y="232301"/>
            <a:ext cx="11360800" cy="800189"/>
          </a:xfrm>
        </p:spPr>
        <p:txBody>
          <a:bodyPr/>
          <a:lstStyle/>
          <a:p>
            <a:r>
              <a:rPr lang="en-US" dirty="0">
                <a:latin typeface="Times New Roman" panose="02020603050405020304" pitchFamily="18" charset="0"/>
                <a:cs typeface="Times New Roman" panose="02020603050405020304" pitchFamily="18" charset="0"/>
              </a:rPr>
              <a:t>Edge Artificial Intelligence</a:t>
            </a:r>
          </a:p>
        </p:txBody>
      </p:sp>
      <p:sp>
        <p:nvSpPr>
          <p:cNvPr id="6" name="TextBox 5">
            <a:extLst>
              <a:ext uri="{FF2B5EF4-FFF2-40B4-BE49-F238E27FC236}">
                <a16:creationId xmlns:a16="http://schemas.microsoft.com/office/drawing/2014/main" id="{7AFE925C-98CB-274A-FE13-B5406F54760A}"/>
              </a:ext>
            </a:extLst>
          </p:cNvPr>
          <p:cNvSpPr txBox="1"/>
          <p:nvPr/>
        </p:nvSpPr>
        <p:spPr>
          <a:xfrm>
            <a:off x="320040" y="1115568"/>
            <a:ext cx="11456360" cy="329320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Edge Artificial Intelligence represents a paradigm shift in artificial intelligence deployment, where computational processes occur at or neat the data source rather than in centralized cloud facilities. This technology combines AI capabilities with edge computing infrastructure, enabling direct processing on endpoint devices.</a:t>
            </a:r>
          </a:p>
          <a:p>
            <a:endParaRPr lang="en-US" sz="1600" dirty="0">
              <a:latin typeface="Times New Roman" panose="02020603050405020304" pitchFamily="18" charset="0"/>
              <a:cs typeface="Times New Roman" panose="02020603050405020304" pitchFamily="18" charset="0"/>
            </a:endParaRPr>
          </a:p>
          <a:p>
            <a:r>
              <a:rPr lang="en-US" sz="1600" b="1" i="1" dirty="0">
                <a:latin typeface="Times New Roman" panose="02020603050405020304" pitchFamily="18" charset="0"/>
                <a:cs typeface="Times New Roman" panose="02020603050405020304" pitchFamily="18" charset="0"/>
              </a:rPr>
              <a:t>Fundamental Architecture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acquisition and processing at network endpoints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execution of machine learning algorithms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Distributed computing across edge devices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 time inference capabilities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Minimal cloud dependency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IoT sensors and devices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Edge computing infrastructure</a:t>
            </a:r>
          </a:p>
          <a:p>
            <a:endParaRPr lang="en-US" sz="1600"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61D77E71-7543-31EF-4770-2B98EC6B9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224" y="2788920"/>
            <a:ext cx="6750800" cy="29535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B096DD2-C7B5-8916-7690-3EA44E4977DA}"/>
              </a:ext>
            </a:extLst>
          </p:cNvPr>
          <p:cNvSpPr/>
          <p:nvPr/>
        </p:nvSpPr>
        <p:spPr>
          <a:xfrm>
            <a:off x="8743878" y="5332373"/>
            <a:ext cx="775026" cy="336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A3B6C4-87DC-01A8-1643-C9A1E1F710C8}"/>
              </a:ext>
            </a:extLst>
          </p:cNvPr>
          <p:cNvSpPr txBox="1"/>
          <p:nvPr/>
        </p:nvSpPr>
        <p:spPr>
          <a:xfrm>
            <a:off x="5065776" y="6253383"/>
            <a:ext cx="5852160" cy="200055"/>
          </a:xfrm>
          <a:prstGeom prst="rect">
            <a:avLst/>
          </a:prstGeom>
          <a:noFill/>
        </p:spPr>
        <p:txBody>
          <a:bodyPr wrap="square" rtlCol="0">
            <a:spAutoFit/>
          </a:bodyPr>
          <a:lstStyle/>
          <a:p>
            <a:r>
              <a:rPr lang="en-US" sz="700" dirty="0">
                <a:hlinkClick r:id="rId3"/>
              </a:rPr>
              <a:t>What Is Edge AI and How Does It Work? | NVIDIA Blog</a:t>
            </a:r>
            <a:r>
              <a:rPr lang="en-US" sz="700" dirty="0"/>
              <a:t> – Image Source</a:t>
            </a:r>
          </a:p>
        </p:txBody>
      </p:sp>
    </p:spTree>
    <p:extLst>
      <p:ext uri="{BB962C8B-B14F-4D97-AF65-F5344CB8AC3E}">
        <p14:creationId xmlns:p14="http://schemas.microsoft.com/office/powerpoint/2010/main" val="1410784242"/>
      </p:ext>
    </p:extLst>
  </p:cSld>
  <p:clrMapOvr>
    <a:masterClrMapping/>
  </p:clrMapOvr>
</p:sld>
</file>

<file path=ppt/theme/theme1.xml><?xml version="1.0" encoding="utf-8"?>
<a:theme xmlns:a="http://schemas.openxmlformats.org/drawingml/2006/main" name="SJSU">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Team 1 Final Presentation</Template>
  <TotalTime>3583</TotalTime>
  <Words>2793</Words>
  <Application>Microsoft Office PowerPoint</Application>
  <PresentationFormat>Widescreen</PresentationFormat>
  <Paragraphs>827</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CMMI10</vt:lpstr>
      <vt:lpstr>CMMI7</vt:lpstr>
      <vt:lpstr>CMR7</vt:lpstr>
      <vt:lpstr>NimbusRomNo9L-Regu</vt:lpstr>
      <vt:lpstr>Proxima Nova</vt:lpstr>
      <vt:lpstr>Proxima Nova Extrabold</vt:lpstr>
      <vt:lpstr>Proxima Nova Semibold</vt:lpstr>
      <vt:lpstr>Times New Roman</vt:lpstr>
      <vt:lpstr>SJSU</vt:lpstr>
      <vt:lpstr>Tiny Pulse +</vt:lpstr>
      <vt:lpstr>The Challenge</vt:lpstr>
      <vt:lpstr>Need for Continuous, Non-Invasive Monitoring of Blood Pressure</vt:lpstr>
      <vt:lpstr>Challenges in wearable BP monitoring</vt:lpstr>
      <vt:lpstr>Photoplethysmography (PPG)</vt:lpstr>
      <vt:lpstr>Photoplethysmography (PPG)</vt:lpstr>
      <vt:lpstr>Photoplethysmography (PPG)</vt:lpstr>
      <vt:lpstr>Photoplethysmography (PPG)</vt:lpstr>
      <vt:lpstr>Edge Artificial Intelligence</vt:lpstr>
      <vt:lpstr>Edge Artificial Intelligence</vt:lpstr>
      <vt:lpstr>Edge Artificial Intelligence</vt:lpstr>
      <vt:lpstr>Framework</vt:lpstr>
      <vt:lpstr>Data Source</vt:lpstr>
      <vt:lpstr>Signal Processing Pipeline</vt:lpstr>
      <vt:lpstr>Deep Learning Architectures</vt:lpstr>
      <vt:lpstr>Deep Learning Architectures</vt:lpstr>
      <vt:lpstr>Experimental Protocol</vt:lpstr>
      <vt:lpstr>Performance Analysis Across Models</vt:lpstr>
      <vt:lpstr>Performance Analysis</vt:lpstr>
      <vt:lpstr>Model Optimization</vt:lpstr>
      <vt:lpstr>Model Optimization</vt:lpstr>
      <vt:lpstr>Model Optimization</vt:lpstr>
      <vt:lpstr>Edge Implementation</vt:lpstr>
      <vt:lpstr>Real-world Applications</vt:lpstr>
      <vt:lpstr>Advantages over Traditional Methods</vt:lpstr>
      <vt:lpstr>Limitations and Challenges</vt:lpstr>
      <vt:lpstr>Future Directions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Anbu Valluvan Devadasan</dc:creator>
  <cp:lastModifiedBy>Anbu Valluvan Devadasan</cp:lastModifiedBy>
  <cp:revision>8</cp:revision>
  <dcterms:created xsi:type="dcterms:W3CDTF">2024-12-23T19:48:10Z</dcterms:created>
  <dcterms:modified xsi:type="dcterms:W3CDTF">2024-12-27T19:07:50Z</dcterms:modified>
</cp:coreProperties>
</file>